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04"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DBA40C-9EAA-324D-8F25-599C5BE4AED4}"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9FF989-4987-3544-849F-6E87D3FC0DBC}" type="slidenum">
              <a:rPr lang="en-US" smtClean="0"/>
              <a:t>‹#›</a:t>
            </a:fld>
            <a:endParaRPr lang="en-US"/>
          </a:p>
        </p:txBody>
      </p:sp>
    </p:spTree>
    <p:extLst>
      <p:ext uri="{BB962C8B-B14F-4D97-AF65-F5344CB8AC3E}">
        <p14:creationId xmlns:p14="http://schemas.microsoft.com/office/powerpoint/2010/main" val="18486422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39EEBD7-BA93-AE4C-B175-4BEB07051543}" type="slidenum">
              <a:rPr lang="en-US" sz="1200"/>
              <a:pPr/>
              <a:t>1</a:t>
            </a:fld>
            <a:endParaRPr lang="en-US" sz="1200"/>
          </a:p>
        </p:txBody>
      </p:sp>
      <p:sp>
        <p:nvSpPr>
          <p:cNvPr id="54275"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48125D3-9DE9-4C4B-9EA0-33F322F1F690}" type="slidenum">
              <a:rPr lang="en-US" sz="1200">
                <a:solidFill>
                  <a:prstClr val="black"/>
                </a:solidFill>
              </a:rPr>
              <a:pPr/>
              <a:t>10</a:t>
            </a:fld>
            <a:endParaRPr lang="en-US" sz="1200">
              <a:solidFill>
                <a:prstClr val="black"/>
              </a:solidFill>
            </a:endParaRPr>
          </a:p>
        </p:txBody>
      </p:sp>
      <p:sp>
        <p:nvSpPr>
          <p:cNvPr id="86019"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02A086F-D047-5446-BD66-9E0D2EFDA113}" type="slidenum">
              <a:rPr lang="en-US" sz="1200">
                <a:solidFill>
                  <a:prstClr val="black"/>
                </a:solidFill>
              </a:rPr>
              <a:pPr/>
              <a:t>11</a:t>
            </a:fld>
            <a:endParaRPr lang="en-US" sz="1200">
              <a:solidFill>
                <a:prstClr val="black"/>
              </a:solidFill>
            </a:endParaRPr>
          </a:p>
        </p:txBody>
      </p:sp>
      <p:sp>
        <p:nvSpPr>
          <p:cNvPr id="87043"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8D08B28-5522-9F44-9338-B5C8C445289F}" type="slidenum">
              <a:rPr lang="en-US" sz="1200">
                <a:solidFill>
                  <a:prstClr val="black"/>
                </a:solidFill>
              </a:rPr>
              <a:pPr/>
              <a:t>12</a:t>
            </a:fld>
            <a:endParaRPr lang="en-US" sz="1200">
              <a:solidFill>
                <a:prstClr val="black"/>
              </a:solidFill>
            </a:endParaRPr>
          </a:p>
        </p:txBody>
      </p:sp>
      <p:sp>
        <p:nvSpPr>
          <p:cNvPr id="88067"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D507F2F-A281-3C44-A764-1A1BCC137E48}" type="slidenum">
              <a:rPr lang="en-US" sz="1200">
                <a:solidFill>
                  <a:prstClr val="black"/>
                </a:solidFill>
              </a:rPr>
              <a:pPr/>
              <a:t>13</a:t>
            </a:fld>
            <a:endParaRPr lang="en-US" sz="1200">
              <a:solidFill>
                <a:prstClr val="black"/>
              </a:solidFill>
            </a:endParaRPr>
          </a:p>
        </p:txBody>
      </p:sp>
      <p:sp>
        <p:nvSpPr>
          <p:cNvPr id="89091"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1703640-0724-3D41-B4D9-84BEA139A6C1}" type="slidenum">
              <a:rPr lang="en-US" sz="1200">
                <a:solidFill>
                  <a:prstClr val="black"/>
                </a:solidFill>
              </a:rPr>
              <a:pPr/>
              <a:t>2</a:t>
            </a:fld>
            <a:endParaRPr lang="en-US" sz="1200">
              <a:solidFill>
                <a:prstClr val="black"/>
              </a:solidFill>
            </a:endParaRPr>
          </a:p>
        </p:txBody>
      </p:sp>
      <p:sp>
        <p:nvSpPr>
          <p:cNvPr id="77827"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6E050FE-1A16-084A-A894-47D2618E527F}" type="slidenum">
              <a:rPr lang="en-US" sz="1200">
                <a:solidFill>
                  <a:prstClr val="black"/>
                </a:solidFill>
              </a:rPr>
              <a:pPr/>
              <a:t>3</a:t>
            </a:fld>
            <a:endParaRPr lang="en-US" sz="1200">
              <a:solidFill>
                <a:prstClr val="black"/>
              </a:solidFill>
            </a:endParaRPr>
          </a:p>
        </p:txBody>
      </p:sp>
      <p:sp>
        <p:nvSpPr>
          <p:cNvPr id="78851"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DE3C581-8A9E-1D43-A991-CC49541A325A}" type="slidenum">
              <a:rPr lang="en-US" sz="1200">
                <a:solidFill>
                  <a:prstClr val="black"/>
                </a:solidFill>
              </a:rPr>
              <a:pPr/>
              <a:t>4</a:t>
            </a:fld>
            <a:endParaRPr lang="en-US" sz="1200">
              <a:solidFill>
                <a:prstClr val="black"/>
              </a:solidFill>
            </a:endParaRPr>
          </a:p>
        </p:txBody>
      </p:sp>
      <p:sp>
        <p:nvSpPr>
          <p:cNvPr id="79875"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D8AD5AD-257E-194D-93EA-CF0748A76974}" type="slidenum">
              <a:rPr lang="en-US" sz="1200">
                <a:solidFill>
                  <a:prstClr val="black"/>
                </a:solidFill>
              </a:rPr>
              <a:pPr/>
              <a:t>5</a:t>
            </a:fld>
            <a:endParaRPr lang="en-US" sz="1200">
              <a:solidFill>
                <a:prstClr val="black"/>
              </a:solidFill>
            </a:endParaRPr>
          </a:p>
        </p:txBody>
      </p:sp>
      <p:sp>
        <p:nvSpPr>
          <p:cNvPr id="80899"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4EC534A-D4F3-DC4A-805B-7A30899AE535}" type="slidenum">
              <a:rPr lang="en-US" sz="1200">
                <a:solidFill>
                  <a:prstClr val="black"/>
                </a:solidFill>
              </a:rPr>
              <a:pPr/>
              <a:t>6</a:t>
            </a:fld>
            <a:endParaRPr lang="en-US" sz="1200">
              <a:solidFill>
                <a:prstClr val="black"/>
              </a:solidFill>
            </a:endParaRPr>
          </a:p>
        </p:txBody>
      </p:sp>
      <p:sp>
        <p:nvSpPr>
          <p:cNvPr id="81923"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CBBB110-11B9-E342-9D63-C8B74BE58BFF}" type="slidenum">
              <a:rPr lang="en-US" sz="1200">
                <a:solidFill>
                  <a:prstClr val="black"/>
                </a:solidFill>
              </a:rPr>
              <a:pPr/>
              <a:t>7</a:t>
            </a:fld>
            <a:endParaRPr lang="en-US" sz="1200">
              <a:solidFill>
                <a:prstClr val="black"/>
              </a:solidFill>
            </a:endParaRPr>
          </a:p>
        </p:txBody>
      </p:sp>
      <p:sp>
        <p:nvSpPr>
          <p:cNvPr id="82947"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0EB0635-A2A7-DE49-BC56-9A6DE9FE2827}" type="slidenum">
              <a:rPr lang="en-US" sz="1200">
                <a:solidFill>
                  <a:prstClr val="black"/>
                </a:solidFill>
              </a:rPr>
              <a:pPr/>
              <a:t>8</a:t>
            </a:fld>
            <a:endParaRPr lang="en-US" sz="1200">
              <a:solidFill>
                <a:prstClr val="black"/>
              </a:solidFill>
            </a:endParaRPr>
          </a:p>
        </p:txBody>
      </p:sp>
      <p:sp>
        <p:nvSpPr>
          <p:cNvPr id="83971" name="Rectangle 1026"/>
          <p:cNvSpPr>
            <a:spLocks noGrp="1" noRot="1" noChangeAspect="1" noChangeArrowheads="1" noTextEdit="1"/>
          </p:cNvSpPr>
          <p:nvPr>
            <p:ph type="sldImg"/>
          </p:nvPr>
        </p:nvSpPr>
        <p:spPr>
          <a:ln/>
        </p:spPr>
      </p:sp>
      <p:sp>
        <p:nvSpPr>
          <p:cNvPr id="20483" name="Rectangle 1027"/>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199B747-E442-0949-A4E4-4F1BC7244AF4}" type="slidenum">
              <a:rPr lang="en-US" sz="1200">
                <a:solidFill>
                  <a:prstClr val="black"/>
                </a:solidFill>
              </a:rPr>
              <a:pPr/>
              <a:t>9</a:t>
            </a:fld>
            <a:endParaRPr lang="en-US" sz="1200">
              <a:solidFill>
                <a:prstClr val="black"/>
              </a:solidFill>
            </a:endParaRPr>
          </a:p>
        </p:txBody>
      </p:sp>
      <p:sp>
        <p:nvSpPr>
          <p:cNvPr id="84995"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510291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148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757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625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1827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122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014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2684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484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459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40930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4176951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chemeClr val="tx2"/>
          </a:solidFill>
          <a:latin typeface="+mj-lt"/>
          <a:ea typeface="+mj-ea"/>
          <a:cs typeface="ＭＳ Ｐゴシック" charset="0"/>
        </a:defRPr>
      </a:lvl1pPr>
      <a:lvl2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chemeClr val="tx2"/>
          </a:solidFill>
          <a:latin typeface="Arial" charset="0"/>
          <a:ea typeface="ＭＳ Ｐゴシック" pitchFamily="28" charset="-128"/>
        </a:defRPr>
      </a:lvl6pPr>
      <a:lvl7pPr marL="914400" algn="l" rtl="0" fontAlgn="base">
        <a:spcBef>
          <a:spcPct val="0"/>
        </a:spcBef>
        <a:spcAft>
          <a:spcPct val="0"/>
        </a:spcAft>
        <a:defRPr sz="3600" b="1">
          <a:solidFill>
            <a:schemeClr val="tx2"/>
          </a:solidFill>
          <a:latin typeface="Arial" charset="0"/>
          <a:ea typeface="ＭＳ Ｐゴシック" pitchFamily="28" charset="-128"/>
        </a:defRPr>
      </a:lvl7pPr>
      <a:lvl8pPr marL="1371600" algn="l" rtl="0" fontAlgn="base">
        <a:spcBef>
          <a:spcPct val="0"/>
        </a:spcBef>
        <a:spcAft>
          <a:spcPct val="0"/>
        </a:spcAft>
        <a:defRPr sz="3600" b="1">
          <a:solidFill>
            <a:schemeClr val="tx2"/>
          </a:solidFill>
          <a:latin typeface="Arial" charset="0"/>
          <a:ea typeface="ＭＳ Ｐゴシック" pitchFamily="28" charset="-128"/>
        </a:defRPr>
      </a:lvl8pPr>
      <a:lvl9pPr marL="1828800" algn="l" rtl="0" fontAlgn="base">
        <a:spcBef>
          <a:spcPct val="0"/>
        </a:spcBef>
        <a:spcAft>
          <a:spcPct val="0"/>
        </a:spcAft>
        <a:defRPr sz="3600" b="1">
          <a:solidFill>
            <a:schemeClr val="tx2"/>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a:latin typeface="Arial" charset="0"/>
                <a:ea typeface="ＭＳ Ｐゴシック" charset="0"/>
              </a:rPr>
              <a:t>Living By Chemistry</a:t>
            </a:r>
            <a:br>
              <a:rPr lang="en-US">
                <a:latin typeface="Arial" charset="0"/>
                <a:ea typeface="ＭＳ Ｐゴシック" charset="0"/>
              </a:rPr>
            </a:br>
            <a:r>
              <a:rPr lang="en-US" sz="2000">
                <a:latin typeface="Arial" charset="0"/>
                <a:ea typeface="ＭＳ Ｐゴシック" charset="0"/>
              </a:rPr>
              <a:t>SECOND EDITION</a:t>
            </a:r>
          </a:p>
        </p:txBody>
      </p:sp>
      <p:sp>
        <p:nvSpPr>
          <p:cNvPr id="5122" name="Rectangle 3"/>
          <p:cNvSpPr>
            <a:spLocks noGrp="1" noChangeArrowheads="1"/>
          </p:cNvSpPr>
          <p:nvPr>
            <p:ph type="subTitle" idx="1"/>
          </p:nvPr>
        </p:nvSpPr>
        <p:spPr>
          <a:xfrm>
            <a:off x="1447800" y="2971800"/>
            <a:ext cx="6629400" cy="2895600"/>
          </a:xfrm>
        </p:spPr>
        <p:txBody>
          <a:bodyPr/>
          <a:lstStyle/>
          <a:p>
            <a:pPr marL="0" indent="0" eaLnBrk="1" hangingPunct="1"/>
            <a:r>
              <a:rPr lang="en-US" b="1">
                <a:solidFill>
                  <a:srgbClr val="CB8021"/>
                </a:solidFill>
                <a:ea typeface="ＭＳ Ｐゴシック" charset="0"/>
              </a:rPr>
              <a:t>Unit 1: ALCHEMY</a:t>
            </a:r>
          </a:p>
          <a:p>
            <a:pPr marL="0" indent="0" eaLnBrk="1" hangingPunct="1"/>
            <a:r>
              <a:rPr lang="en-US">
                <a:solidFill>
                  <a:srgbClr val="CB8021"/>
                </a:solidFill>
                <a:ea typeface="ＭＳ Ｐゴシック" charset="0"/>
              </a:rPr>
              <a:t>Matter, Atomic Structure, and Bonding</a:t>
            </a:r>
            <a:endParaRPr lang="en-US" sz="2000">
              <a:solidFill>
                <a:srgbClr val="D2931F"/>
              </a:solidFill>
              <a:ea typeface="ＭＳ Ｐゴシック" charset="0"/>
            </a:endParaRPr>
          </a:p>
        </p:txBody>
      </p:sp>
    </p:spTree>
    <p:extLst>
      <p:ext uri="{BB962C8B-B14F-4D97-AF65-F5344CB8AC3E}">
        <p14:creationId xmlns:p14="http://schemas.microsoft.com/office/powerpoint/2010/main" val="31557989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026"/>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23554" name="Rectangle 1027"/>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Scientists have created models to describe atoms.</a:t>
            </a:r>
          </a:p>
          <a:p>
            <a:pPr marL="0" indent="0" eaLnBrk="1" hangingPunct="1"/>
            <a:r>
              <a:rPr lang="en-US" sz="2400">
                <a:latin typeface="Palatino" charset="0"/>
                <a:ea typeface="ＭＳ Ｐゴシック" charset="0"/>
              </a:rPr>
              <a:t>Scientific evidence is a collection of observation that everyone agrees on.</a:t>
            </a:r>
          </a:p>
          <a:p>
            <a:pPr marL="0" indent="0" eaLnBrk="1" hangingPunct="1"/>
            <a:endParaRPr lang="en-US" sz="1800">
              <a:latin typeface="Palatino" charset="0"/>
              <a:ea typeface="ＭＳ Ｐゴシック" charset="0"/>
            </a:endParaRPr>
          </a:p>
          <a:p>
            <a:pPr marL="0" indent="0" eaLnBrk="1" hangingPunct="1"/>
            <a:endParaRPr lang="en-US" sz="2400">
              <a:latin typeface="Times New Roman" charset="0"/>
              <a:ea typeface="ＭＳ Ｐゴシック" charset="0"/>
            </a:endParaRPr>
          </a:p>
          <a:p>
            <a:pPr marL="0" indent="0" eaLnBrk="1" hangingPunct="1"/>
            <a:endParaRPr lang="en-US" sz="2400" b="1">
              <a:latin typeface="Palatino" charset="0"/>
              <a:ea typeface="ＭＳ Ｐゴシック" charset="0"/>
            </a:endParaRPr>
          </a:p>
        </p:txBody>
      </p:sp>
    </p:spTree>
    <p:extLst>
      <p:ext uri="{BB962C8B-B14F-4D97-AF65-F5344CB8AC3E}">
        <p14:creationId xmlns:p14="http://schemas.microsoft.com/office/powerpoint/2010/main" val="12988844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a:t>
            </a:r>
            <a:endParaRPr lang="en-US">
              <a:latin typeface="Arial" charset="0"/>
              <a:ea typeface="ＭＳ Ｐゴシック" charset="0"/>
            </a:endParaRPr>
          </a:p>
        </p:txBody>
      </p:sp>
      <p:sp>
        <p:nvSpPr>
          <p:cNvPr id="25602" name="Rectangle 3"/>
          <p:cNvSpPr>
            <a:spLocks noGrp="1" noChangeArrowheads="1"/>
          </p:cNvSpPr>
          <p:nvPr>
            <p:ph type="body" idx="1"/>
          </p:nvPr>
        </p:nvSpPr>
        <p:spPr>
          <a:xfrm>
            <a:off x="1295400" y="2057400"/>
            <a:ext cx="7315200" cy="3962400"/>
          </a:xfrm>
        </p:spPr>
        <p:txBody>
          <a:bodyPr/>
          <a:lstStyle/>
          <a:p>
            <a:pPr marL="457200" indent="-457200" eaLnBrk="1" hangingPunct="1">
              <a:lnSpc>
                <a:spcPct val="90000"/>
              </a:lnSpc>
            </a:pPr>
            <a:r>
              <a:rPr lang="en-US" sz="2400">
                <a:latin typeface="Palatino" charset="0"/>
                <a:ea typeface="ＭＳ Ｐゴシック" charset="0"/>
              </a:rPr>
              <a:t>How are the smallest bits of matter described?</a:t>
            </a:r>
          </a:p>
          <a:p>
            <a:pPr marL="457200" indent="-457200" eaLnBrk="1" hangingPunct="1">
              <a:lnSpc>
                <a:spcPct val="90000"/>
              </a:lnSpc>
              <a:buFontTx/>
              <a:buChar char="•"/>
            </a:pPr>
            <a:r>
              <a:rPr lang="en-US" sz="2400">
                <a:latin typeface="Palatino" charset="0"/>
                <a:ea typeface="ＭＳ Ｐゴシック" charset="0"/>
              </a:rPr>
              <a:t>All matter is made up of extremely small particles called atoms. These particles are too small to be seen directly, even under a microscope.</a:t>
            </a:r>
          </a:p>
          <a:p>
            <a:pPr marL="457200" indent="-457200" eaLnBrk="1" hangingPunct="1">
              <a:lnSpc>
                <a:spcPct val="90000"/>
              </a:lnSpc>
              <a:buFontTx/>
              <a:buChar char="•"/>
            </a:pPr>
            <a:r>
              <a:rPr lang="en-US" sz="2400">
                <a:latin typeface="Palatino" charset="0"/>
                <a:ea typeface="ＭＳ Ｐゴシック" charset="0"/>
              </a:rPr>
              <a:t>The atom is composed of even smaller particles called protons, neutrons, and electrons. The protons and neutrons are located in the dense nucleus of the atom. The electrons surround the nucleus. Protons are positively charged, neutrons have no charge, and electrons are negatively charged.</a:t>
            </a:r>
          </a:p>
        </p:txBody>
      </p:sp>
    </p:spTree>
    <p:extLst>
      <p:ext uri="{BB962C8B-B14F-4D97-AF65-F5344CB8AC3E}">
        <p14:creationId xmlns:p14="http://schemas.microsoft.com/office/powerpoint/2010/main" val="14012945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026"/>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 (cont.)</a:t>
            </a:r>
            <a:endParaRPr lang="en-US">
              <a:latin typeface="Arial" charset="0"/>
              <a:ea typeface="ＭＳ Ｐゴシック" charset="0"/>
            </a:endParaRPr>
          </a:p>
        </p:txBody>
      </p:sp>
      <p:sp>
        <p:nvSpPr>
          <p:cNvPr id="27650" name="Rectangle 1027"/>
          <p:cNvSpPr>
            <a:spLocks noGrp="1" noChangeArrowheads="1"/>
          </p:cNvSpPr>
          <p:nvPr>
            <p:ph type="body" idx="1"/>
          </p:nvPr>
        </p:nvSpPr>
        <p:spPr>
          <a:xfrm>
            <a:off x="1295400" y="2057400"/>
            <a:ext cx="7315200" cy="3962400"/>
          </a:xfrm>
        </p:spPr>
        <p:txBody>
          <a:bodyPr/>
          <a:lstStyle/>
          <a:p>
            <a:pPr marL="457200" indent="-457200">
              <a:spcBef>
                <a:spcPct val="0"/>
              </a:spcBef>
              <a:buFontTx/>
              <a:buChar char="•"/>
            </a:pPr>
            <a:r>
              <a:rPr lang="en-US" sz="2400">
                <a:latin typeface="Palatino" charset="0"/>
                <a:ea typeface="ＭＳ Ｐゴシック" charset="0"/>
              </a:rPr>
              <a:t>Science is theoretical and dynamic.</a:t>
            </a:r>
          </a:p>
          <a:p>
            <a:pPr marL="457200" indent="-457200">
              <a:spcBef>
                <a:spcPct val="0"/>
              </a:spcBef>
              <a:buFontTx/>
              <a:buChar char="•"/>
            </a:pPr>
            <a:r>
              <a:rPr lang="en-US" sz="2400">
                <a:latin typeface="Palatino" charset="0"/>
                <a:ea typeface="ＭＳ Ｐゴシック" charset="0"/>
              </a:rPr>
              <a:t>Models and theories are continually being revised or replaced with new models and theories as new evidence is gathered.</a:t>
            </a:r>
          </a:p>
          <a:p>
            <a:pPr marL="457200" indent="-457200" eaLnBrk="1" hangingPunct="1">
              <a:lnSpc>
                <a:spcPct val="90000"/>
              </a:lnSpc>
            </a:pPr>
            <a:endParaRPr lang="en-US" sz="2400">
              <a:latin typeface="Arial" charset="0"/>
              <a:ea typeface="ＭＳ Ｐゴシック" charset="0"/>
            </a:endParaRPr>
          </a:p>
          <a:p>
            <a:pPr marL="457200" indent="-457200" eaLnBrk="1" hangingPunct="1">
              <a:lnSpc>
                <a:spcPct val="90000"/>
              </a:lnSpc>
            </a:pPr>
            <a:endParaRPr lang="en-US" sz="2400">
              <a:latin typeface="Palatino" charset="0"/>
              <a:ea typeface="ＭＳ Ｐゴシック" charset="0"/>
            </a:endParaRPr>
          </a:p>
        </p:txBody>
      </p:sp>
    </p:spTree>
    <p:extLst>
      <p:ext uri="{BB962C8B-B14F-4D97-AF65-F5344CB8AC3E}">
        <p14:creationId xmlns:p14="http://schemas.microsoft.com/office/powerpoint/2010/main" val="35292089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noFill/>
        </p:spPr>
        <p:txBody>
          <a:bodyPr/>
          <a:lstStyle/>
          <a:p>
            <a:pPr eaLnBrk="1" hangingPunct="1"/>
            <a:r>
              <a:rPr lang="en-US" smtClean="0">
                <a:solidFill>
                  <a:srgbClr val="CB8021"/>
                </a:solidFill>
                <a:latin typeface="Arial" charset="0"/>
                <a:ea typeface="ＭＳ Ｐゴシック" charset="0"/>
              </a:rPr>
              <a:t>Check-In</a:t>
            </a:r>
            <a:endParaRPr lang="en-US" dirty="0">
              <a:latin typeface="Arial" charset="0"/>
              <a:ea typeface="ＭＳ Ｐゴシック" charset="0"/>
            </a:endParaRPr>
          </a:p>
        </p:txBody>
      </p:sp>
      <p:sp>
        <p:nvSpPr>
          <p:cNvPr id="29698" name="Rectangle 3"/>
          <p:cNvSpPr>
            <a:spLocks noGrp="1" noChangeArrowheads="1"/>
          </p:cNvSpPr>
          <p:nvPr>
            <p:ph type="body" idx="1"/>
          </p:nvPr>
        </p:nvSpPr>
        <p:spPr>
          <a:xfrm>
            <a:off x="1295400" y="2133600"/>
            <a:ext cx="6858000" cy="3581400"/>
          </a:xfrm>
        </p:spPr>
        <p:txBody>
          <a:bodyPr/>
          <a:lstStyle/>
          <a:p>
            <a:pPr eaLnBrk="1" hangingPunct="1">
              <a:lnSpc>
                <a:spcPct val="90000"/>
              </a:lnSpc>
            </a:pPr>
            <a:r>
              <a:rPr lang="en-US" sz="2400">
                <a:latin typeface="Palatino" charset="0"/>
                <a:ea typeface="ＭＳ Ｐゴシック" charset="0"/>
              </a:rPr>
              <a:t>Here is a model of a carbon atom.</a:t>
            </a:r>
          </a:p>
          <a:p>
            <a:pPr eaLnBrk="1" hangingPunct="1">
              <a:lnSpc>
                <a:spcPct val="90000"/>
              </a:lnSpc>
            </a:pPr>
            <a:endParaRPr lang="en-US" sz="2400">
              <a:latin typeface="Palatino" charset="0"/>
              <a:ea typeface="ＭＳ Ｐゴシック" charset="0"/>
            </a:endParaRPr>
          </a:p>
          <a:p>
            <a:pPr eaLnBrk="1" hangingPunct="1">
              <a:lnSpc>
                <a:spcPct val="90000"/>
              </a:lnSpc>
            </a:pPr>
            <a:endParaRPr lang="en-US" sz="2400">
              <a:latin typeface="Palatino" charset="0"/>
              <a:ea typeface="ＭＳ Ｐゴシック" charset="0"/>
            </a:endParaRPr>
          </a:p>
          <a:p>
            <a:pPr eaLnBrk="1" hangingPunct="1">
              <a:lnSpc>
                <a:spcPct val="90000"/>
              </a:lnSpc>
            </a:pPr>
            <a:endParaRPr lang="en-US" sz="2400">
              <a:latin typeface="Palatino" charset="0"/>
              <a:ea typeface="ＭＳ Ｐゴシック" charset="0"/>
            </a:endParaRPr>
          </a:p>
          <a:p>
            <a:pPr eaLnBrk="1" hangingPunct="1">
              <a:lnSpc>
                <a:spcPct val="90000"/>
              </a:lnSpc>
            </a:pPr>
            <a:endParaRPr lang="en-US" sz="2400">
              <a:latin typeface="Palatino" charset="0"/>
              <a:ea typeface="ＭＳ Ｐゴシック" charset="0"/>
            </a:endParaRPr>
          </a:p>
          <a:p>
            <a:pPr eaLnBrk="1" hangingPunct="1">
              <a:lnSpc>
                <a:spcPct val="90000"/>
              </a:lnSpc>
            </a:pPr>
            <a:endParaRPr lang="en-US" sz="2400">
              <a:latin typeface="Palatino" charset="0"/>
              <a:ea typeface="ＭＳ Ｐゴシック" charset="0"/>
            </a:endParaRPr>
          </a:p>
          <a:p>
            <a:pPr eaLnBrk="1" hangingPunct="1">
              <a:lnSpc>
                <a:spcPct val="90000"/>
              </a:lnSpc>
            </a:pPr>
            <a:r>
              <a:rPr lang="en-US" sz="2400">
                <a:latin typeface="Palatino" charset="0"/>
                <a:ea typeface="ＭＳ Ｐゴシック" charset="0"/>
              </a:rPr>
              <a:t>1. List two things this model tells you about the carbon atom.</a:t>
            </a:r>
          </a:p>
          <a:p>
            <a:pPr eaLnBrk="1" hangingPunct="1">
              <a:lnSpc>
                <a:spcPct val="90000"/>
              </a:lnSpc>
            </a:pPr>
            <a:r>
              <a:rPr lang="en-US" sz="2400">
                <a:latin typeface="Palatino" charset="0"/>
                <a:ea typeface="ＭＳ Ｐゴシック" charset="0"/>
              </a:rPr>
              <a:t>2. List something this model does not tell you about the carbon atom.</a:t>
            </a:r>
            <a:endParaRPr lang="en-US" sz="2400" b="1">
              <a:latin typeface="Palatino" charset="0"/>
              <a:ea typeface="ＭＳ Ｐゴシック" charset="0"/>
            </a:endParaRPr>
          </a:p>
        </p:txBody>
      </p:sp>
      <p:pic>
        <p:nvPicPr>
          <p:cNvPr id="29699" name="Picture 78" descr="LBCSE_941_01_163"/>
          <p:cNvPicPr>
            <a:picLocks noChangeAspect="1" noChangeArrowheads="1"/>
          </p:cNvPicPr>
          <p:nvPr/>
        </p:nvPicPr>
        <p:blipFill>
          <a:blip r:embed="rId3">
            <a:extLst>
              <a:ext uri="{28A0092B-C50C-407E-A947-70E740481C1C}">
                <a14:useLocalDpi xmlns:a14="http://schemas.microsoft.com/office/drawing/2010/main" val="0"/>
              </a:ext>
            </a:extLst>
          </a:blip>
          <a:srcRect l="10138" t="8170" r="13834" b="40746"/>
          <a:stretch>
            <a:fillRect/>
          </a:stretch>
        </p:blipFill>
        <p:spPr bwMode="auto">
          <a:xfrm>
            <a:off x="3200400" y="2590800"/>
            <a:ext cx="23622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6881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050"/>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Lesson 11: Atomic Pudding</a:t>
            </a:r>
            <a:endParaRPr lang="en-US">
              <a:latin typeface="Arial" charset="0"/>
              <a:ea typeface="ＭＳ Ｐゴシック" charset="0"/>
            </a:endParaRPr>
          </a:p>
        </p:txBody>
      </p:sp>
      <p:sp>
        <p:nvSpPr>
          <p:cNvPr id="7170" name="Rectangle 2051"/>
          <p:cNvSpPr>
            <a:spLocks noGrp="1" noChangeArrowheads="1"/>
          </p:cNvSpPr>
          <p:nvPr>
            <p:ph type="body" idx="1"/>
          </p:nvPr>
        </p:nvSpPr>
        <p:spPr/>
        <p:txBody>
          <a:bodyPr/>
          <a:lstStyle/>
          <a:p>
            <a:pPr marL="0" indent="0" eaLnBrk="1" hangingPunct="1"/>
            <a:r>
              <a:rPr lang="en-US" b="1">
                <a:latin typeface="Palatino" charset="0"/>
                <a:ea typeface="ＭＳ Ｐゴシック" charset="0"/>
              </a:rPr>
              <a:t>Models of the Atom</a:t>
            </a:r>
          </a:p>
        </p:txBody>
      </p:sp>
    </p:spTree>
    <p:extLst>
      <p:ext uri="{BB962C8B-B14F-4D97-AF65-F5344CB8AC3E}">
        <p14:creationId xmlns:p14="http://schemas.microsoft.com/office/powerpoint/2010/main" val="34184842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ChemCatalyst</a:t>
            </a:r>
            <a:endParaRPr lang="en-US">
              <a:latin typeface="Arial" charset="0"/>
              <a:ea typeface="ＭＳ Ｐゴシック" charset="0"/>
            </a:endParaRPr>
          </a:p>
        </p:txBody>
      </p:sp>
      <p:sp>
        <p:nvSpPr>
          <p:cNvPr id="9218" name="Rectangle 3"/>
          <p:cNvSpPr>
            <a:spLocks noGrp="1" noChangeArrowheads="1"/>
          </p:cNvSpPr>
          <p:nvPr>
            <p:ph type="body" idx="1"/>
          </p:nvPr>
        </p:nvSpPr>
        <p:spPr>
          <a:xfrm>
            <a:off x="1295400" y="2133600"/>
            <a:ext cx="6781800" cy="3886200"/>
          </a:xfrm>
        </p:spPr>
        <p:txBody>
          <a:bodyPr/>
          <a:lstStyle/>
          <a:p>
            <a:pPr marL="0" indent="0" eaLnBrk="1" hangingPunct="1">
              <a:lnSpc>
                <a:spcPct val="90000"/>
              </a:lnSpc>
              <a:tabLst>
                <a:tab pos="457200" algn="l"/>
              </a:tabLst>
            </a:pPr>
            <a:r>
              <a:rPr lang="en-US" sz="2400">
                <a:latin typeface="Palatino" charset="0"/>
                <a:ea typeface="ＭＳ Ｐゴシック" charset="0"/>
              </a:rPr>
              <a:t>The drawing shown here is a model of a very tiny cube of gold.</a:t>
            </a:r>
          </a:p>
          <a:p>
            <a:pPr marL="0" indent="0" eaLnBrk="1" hangingPunct="1">
              <a:lnSpc>
                <a:spcPct val="90000"/>
              </a:lnSpc>
              <a:tabLst>
                <a:tab pos="457200" algn="l"/>
              </a:tabLst>
            </a:pPr>
            <a:endParaRPr lang="en-US" sz="2400">
              <a:latin typeface="Palatino" charset="0"/>
              <a:ea typeface="ＭＳ Ｐゴシック" charset="0"/>
            </a:endParaRPr>
          </a:p>
          <a:p>
            <a:pPr marL="0" indent="0" eaLnBrk="1" hangingPunct="1">
              <a:lnSpc>
                <a:spcPct val="90000"/>
              </a:lnSpc>
              <a:tabLst>
                <a:tab pos="457200" algn="l"/>
              </a:tabLst>
            </a:pPr>
            <a:endParaRPr lang="en-US" sz="3600">
              <a:latin typeface="Palatino" charset="0"/>
              <a:ea typeface="ＭＳ Ｐゴシック" charset="0"/>
            </a:endParaRPr>
          </a:p>
          <a:p>
            <a:pPr marL="0" indent="0" eaLnBrk="1" hangingPunct="1">
              <a:lnSpc>
                <a:spcPct val="90000"/>
              </a:lnSpc>
              <a:tabLst>
                <a:tab pos="457200" algn="l"/>
              </a:tabLst>
            </a:pPr>
            <a:r>
              <a:rPr lang="en-US" sz="2400">
                <a:latin typeface="Palatino" charset="0"/>
                <a:ea typeface="ＭＳ Ｐゴシック" charset="0"/>
              </a:rPr>
              <a:t>1. 	What do you think a scientific model is?</a:t>
            </a:r>
          </a:p>
          <a:p>
            <a:pPr marL="0" indent="0" eaLnBrk="1" hangingPunct="1">
              <a:lnSpc>
                <a:spcPct val="90000"/>
              </a:lnSpc>
              <a:tabLst>
                <a:tab pos="457200" algn="l"/>
              </a:tabLst>
            </a:pPr>
            <a:r>
              <a:rPr lang="en-US" sz="2400">
                <a:latin typeface="Palatino" charset="0"/>
                <a:ea typeface="ＭＳ Ｐゴシック" charset="0"/>
              </a:rPr>
              <a:t>2. 	The spheres in this model represent atoms. 		What do you think atoms are?</a:t>
            </a:r>
          </a:p>
          <a:p>
            <a:pPr marL="0" indent="0" eaLnBrk="1" hangingPunct="1">
              <a:lnSpc>
                <a:spcPct val="90000"/>
              </a:lnSpc>
              <a:tabLst>
                <a:tab pos="457200" algn="l"/>
              </a:tabLst>
            </a:pPr>
            <a:r>
              <a:rPr lang="en-US" sz="2400">
                <a:latin typeface="Palatino" charset="0"/>
                <a:ea typeface="ＭＳ Ｐゴシック" charset="0"/>
              </a:rPr>
              <a:t>3. 	How could you draw a model of the element 	copper to show that it is different from the 		element gold?</a:t>
            </a:r>
            <a:endParaRPr lang="en-US" sz="2400">
              <a:latin typeface="Times New Roman" charset="0"/>
              <a:ea typeface="ＭＳ Ｐゴシック" charset="0"/>
            </a:endParaRPr>
          </a:p>
          <a:p>
            <a:pPr marL="0" indent="0" eaLnBrk="1" hangingPunct="1">
              <a:lnSpc>
                <a:spcPct val="90000"/>
              </a:lnSpc>
              <a:tabLst>
                <a:tab pos="457200" algn="l"/>
              </a:tabLst>
            </a:pPr>
            <a:endParaRPr lang="en-US" sz="2400">
              <a:latin typeface="Palatino" charset="0"/>
              <a:ea typeface="ＭＳ Ｐゴシック" charset="0"/>
            </a:endParaRPr>
          </a:p>
          <a:p>
            <a:pPr marL="0" indent="0" eaLnBrk="1" hangingPunct="1">
              <a:lnSpc>
                <a:spcPct val="90000"/>
              </a:lnSpc>
              <a:tabLst>
                <a:tab pos="457200" algn="l"/>
              </a:tabLst>
            </a:pPr>
            <a:endParaRPr lang="en-US" sz="2400">
              <a:latin typeface="Palatino" charset="0"/>
              <a:ea typeface="ＭＳ Ｐゴシック" charset="0"/>
            </a:endParaRPr>
          </a:p>
          <a:p>
            <a:pPr marL="0" indent="0" eaLnBrk="1" hangingPunct="1">
              <a:lnSpc>
                <a:spcPct val="90000"/>
              </a:lnSpc>
              <a:tabLst>
                <a:tab pos="457200" algn="l"/>
              </a:tabLst>
            </a:pPr>
            <a:endParaRPr lang="en-US" sz="2400">
              <a:latin typeface="Times New Roman" charset="0"/>
              <a:ea typeface="ＭＳ Ｐゴシック" charset="0"/>
            </a:endParaRPr>
          </a:p>
          <a:p>
            <a:pPr marL="0" indent="0" eaLnBrk="1" hangingPunct="1">
              <a:lnSpc>
                <a:spcPct val="90000"/>
              </a:lnSpc>
              <a:tabLst>
                <a:tab pos="457200" algn="l"/>
              </a:tabLst>
            </a:pPr>
            <a:endParaRPr lang="en-US" sz="2400">
              <a:latin typeface="Palatino" charset="0"/>
              <a:ea typeface="ＭＳ Ｐゴシック" charset="0"/>
            </a:endParaRPr>
          </a:p>
        </p:txBody>
      </p:sp>
      <p:pic>
        <p:nvPicPr>
          <p:cNvPr id="9219" name="Picture 4" descr="LBCSE_941_01_148"/>
          <p:cNvPicPr>
            <a:picLocks noChangeAspect="1" noChangeArrowheads="1"/>
          </p:cNvPicPr>
          <p:nvPr/>
        </p:nvPicPr>
        <p:blipFill>
          <a:blip r:embed="rId3">
            <a:extLst>
              <a:ext uri="{28A0092B-C50C-407E-A947-70E740481C1C}">
                <a14:useLocalDpi xmlns:a14="http://schemas.microsoft.com/office/drawing/2010/main" val="0"/>
              </a:ext>
            </a:extLst>
          </a:blip>
          <a:srcRect l="36382" b="37254"/>
          <a:stretch>
            <a:fillRect/>
          </a:stretch>
        </p:blipFill>
        <p:spPr bwMode="auto">
          <a:xfrm>
            <a:off x="4038600" y="2590800"/>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5"/>
          <p:cNvSpPr>
            <a:spLocks noChangeArrowheads="1"/>
          </p:cNvSpPr>
          <p:nvPr/>
        </p:nvSpPr>
        <p:spPr bwMode="auto">
          <a:xfrm>
            <a:off x="5334000" y="3048000"/>
            <a:ext cx="1676400" cy="27463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defTabSz="914400" eaLnBrk="0" fontAlgn="base" hangingPunct="0">
              <a:spcBef>
                <a:spcPct val="0"/>
              </a:spcBef>
              <a:spcAft>
                <a:spcPct val="0"/>
              </a:spcAft>
            </a:pPr>
            <a:r>
              <a:rPr lang="en-US" sz="1200">
                <a:solidFill>
                  <a:srgbClr val="000000"/>
                </a:solidFill>
                <a:latin typeface="Arial" charset="0"/>
                <a:ea typeface="ＭＳ Ｐゴシック" charset="0"/>
                <a:cs typeface="ＭＳ Ｐゴシック" charset="0"/>
              </a:rPr>
              <a:t>0.00000000041 meter</a:t>
            </a: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9344144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Key Question</a:t>
            </a:r>
            <a:endParaRPr lang="en-US">
              <a:latin typeface="Arial" charset="0"/>
              <a:ea typeface="ＭＳ Ｐゴシック" charset="0"/>
            </a:endParaRPr>
          </a:p>
        </p:txBody>
      </p:sp>
      <p:sp>
        <p:nvSpPr>
          <p:cNvPr id="11266"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are the smallest bits of matter described?</a:t>
            </a:r>
            <a:endParaRPr lang="en-US">
              <a:latin typeface="Times New Roman"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42653638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You will be able to:</a:t>
            </a:r>
            <a:endParaRPr lang="en-US">
              <a:latin typeface="Arial" charset="0"/>
              <a:ea typeface="ＭＳ Ｐゴシック" charset="0"/>
            </a:endParaRPr>
          </a:p>
        </p:txBody>
      </p:sp>
      <p:sp>
        <p:nvSpPr>
          <p:cNvPr id="13314"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describe the historical development of the current atomic model</a:t>
            </a:r>
          </a:p>
          <a:p>
            <a:pPr marL="457200" indent="-457200" eaLnBrk="1" hangingPunct="1">
              <a:buFontTx/>
              <a:buChar char="•"/>
            </a:pPr>
            <a:r>
              <a:rPr lang="en-US" sz="2400">
                <a:latin typeface="Palatino" charset="0"/>
                <a:ea typeface="ＭＳ Ｐゴシック" charset="0"/>
              </a:rPr>
              <a:t>describe and draw an atomic model and explain the evidence that supports the existence of atomic structures</a:t>
            </a:r>
          </a:p>
          <a:p>
            <a:pPr marL="457200" indent="-457200" eaLnBrk="1" hangingPunct="1">
              <a:buFontTx/>
              <a:buChar char="•"/>
            </a:pPr>
            <a:r>
              <a:rPr lang="en-US" sz="2400">
                <a:latin typeface="Palatino" charset="0"/>
                <a:ea typeface="ＭＳ Ｐゴシック" charset="0"/>
              </a:rPr>
              <a:t>describe the dynamic nature of scientific models</a:t>
            </a:r>
            <a:endParaRPr lang="en-US" sz="2400">
              <a:latin typeface="Times New Roman" charset="0"/>
              <a:ea typeface="ＭＳ Ｐゴシック" charset="0"/>
            </a:endParaRPr>
          </a:p>
          <a:p>
            <a:pPr marL="457200" indent="-457200" eaLnBrk="1" hangingPunct="1"/>
            <a:endParaRPr lang="en-US" sz="2400">
              <a:latin typeface="Times New Roman" charset="0"/>
              <a:ea typeface="ＭＳ Ｐゴシック" charset="0"/>
            </a:endParaRPr>
          </a:p>
          <a:p>
            <a:pPr marL="457200" indent="-457200" eaLnBrk="1" hangingPunct="1"/>
            <a:endParaRPr lang="en-US" sz="2400">
              <a:latin typeface="Palatino" charset="0"/>
              <a:ea typeface="ＭＳ Ｐゴシック" charset="0"/>
            </a:endParaRPr>
          </a:p>
        </p:txBody>
      </p:sp>
    </p:spTree>
    <p:extLst>
      <p:ext uri="{BB962C8B-B14F-4D97-AF65-F5344CB8AC3E}">
        <p14:creationId xmlns:p14="http://schemas.microsoft.com/office/powerpoint/2010/main" val="4112779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Prepare for the Activity</a:t>
            </a:r>
            <a:endParaRPr lang="en-US">
              <a:latin typeface="Arial" charset="0"/>
              <a:ea typeface="ＭＳ Ｐゴシック" charset="0"/>
            </a:endParaRPr>
          </a:p>
        </p:txBody>
      </p:sp>
      <p:sp>
        <p:nvSpPr>
          <p:cNvPr id="15362" name="Rectangle 3"/>
          <p:cNvSpPr>
            <a:spLocks noGrp="1" noChangeArrowheads="1"/>
          </p:cNvSpPr>
          <p:nvPr>
            <p:ph type="body" idx="1"/>
          </p:nvPr>
        </p:nvSpPr>
        <p:spPr>
          <a:xfrm>
            <a:off x="1295400" y="2133600"/>
            <a:ext cx="7086600" cy="3886200"/>
          </a:xfrm>
        </p:spPr>
        <p:txBody>
          <a:bodyPr/>
          <a:lstStyle/>
          <a:p>
            <a:pPr marL="0" indent="0" eaLnBrk="1" hangingPunct="1"/>
            <a:r>
              <a:rPr lang="en-US" sz="2400">
                <a:latin typeface="Palatino" charset="0"/>
                <a:ea typeface="ＭＳ Ｐゴシック" charset="0"/>
              </a:rPr>
              <a:t>Work in groups.</a:t>
            </a:r>
            <a:endParaRPr lang="en-US" sz="2400" b="1">
              <a:latin typeface="Arial" charset="0"/>
              <a:ea typeface="ＭＳ Ｐゴシック" charset="0"/>
            </a:endParaRPr>
          </a:p>
          <a:p>
            <a:pPr marL="0" indent="0" eaLnBrk="1" hangingPunct="1"/>
            <a:endParaRPr lang="en-US" sz="2400" b="1">
              <a:latin typeface="Arial" charset="0"/>
              <a:ea typeface="ＭＳ Ｐゴシック" charset="0"/>
            </a:endParaRPr>
          </a:p>
          <a:p>
            <a:pPr marL="0" indent="0" eaLnBrk="1" hangingPunct="1"/>
            <a:r>
              <a:rPr lang="en-US" sz="2400" b="1">
                <a:latin typeface="Arial" charset="0"/>
                <a:ea typeface="ＭＳ Ｐゴシック" charset="0"/>
              </a:rPr>
              <a:t>Model: </a:t>
            </a:r>
            <a:r>
              <a:rPr lang="en-US" sz="2400">
                <a:latin typeface="Arial" charset="0"/>
                <a:ea typeface="ＭＳ Ｐゴシック" charset="0"/>
              </a:rPr>
              <a:t>A simplified representation of something more complex, that facilitates understanding certain aspects of a real object or process.</a:t>
            </a:r>
          </a:p>
          <a:p>
            <a:pPr marL="0" indent="0" eaLnBrk="1" hangingPunct="1"/>
            <a:r>
              <a:rPr lang="en-US" sz="2400" b="1">
                <a:latin typeface="Arial" charset="0"/>
                <a:ea typeface="ＭＳ Ｐゴシック" charset="0"/>
              </a:rPr>
              <a:t>Atoms: </a:t>
            </a:r>
            <a:r>
              <a:rPr lang="en-US" sz="2400">
                <a:latin typeface="Arial" charset="0"/>
                <a:ea typeface="ＭＳ Ｐゴシック" charset="0"/>
              </a:rPr>
              <a:t>The smallest unit of an element that retains the chemical properties of that element.</a:t>
            </a:r>
            <a:endParaRPr lang="en-US">
              <a:latin typeface="Palatino" charset="0"/>
              <a:ea typeface="ＭＳ Ｐゴシック" charset="0"/>
            </a:endParaRPr>
          </a:p>
        </p:txBody>
      </p:sp>
      <p:sp>
        <p:nvSpPr>
          <p:cNvPr id="15363" name="AutoShape 4"/>
          <p:cNvSpPr>
            <a:spLocks noChangeArrowheads="1"/>
          </p:cNvSpPr>
          <p:nvPr/>
        </p:nvSpPr>
        <p:spPr bwMode="auto">
          <a:xfrm>
            <a:off x="1143000" y="2819400"/>
            <a:ext cx="7010400" cy="2362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8739491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a:t>
            </a:r>
            <a:endParaRPr lang="en-US">
              <a:latin typeface="Arial" charset="0"/>
              <a:ea typeface="ＭＳ Ｐゴシック" charset="0"/>
            </a:endParaRPr>
          </a:p>
        </p:txBody>
      </p:sp>
      <p:sp>
        <p:nvSpPr>
          <p:cNvPr id="17410"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The Atomic Model Through Time</a:t>
            </a:r>
            <a:endParaRPr lang="en-US" b="1">
              <a:latin typeface="Palatino" charset="0"/>
              <a:ea typeface="ＭＳ Ｐゴシック" charset="0"/>
            </a:endParaRPr>
          </a:p>
        </p:txBody>
      </p:sp>
      <p:pic>
        <p:nvPicPr>
          <p:cNvPr id="17411" name="Picture 68" descr="LBCTG_ALC_988_083"/>
          <p:cNvPicPr>
            <a:picLocks noChangeAspect="1" noChangeArrowheads="1"/>
          </p:cNvPicPr>
          <p:nvPr/>
        </p:nvPicPr>
        <p:blipFill>
          <a:blip r:embed="rId3">
            <a:extLst>
              <a:ext uri="{28A0092B-C50C-407E-A947-70E740481C1C}">
                <a14:useLocalDpi xmlns:a14="http://schemas.microsoft.com/office/drawing/2010/main" val="0"/>
              </a:ext>
            </a:extLst>
          </a:blip>
          <a:srcRect b="29584"/>
          <a:stretch>
            <a:fillRect/>
          </a:stretch>
        </p:blipFill>
        <p:spPr bwMode="auto">
          <a:xfrm>
            <a:off x="1447800" y="3352800"/>
            <a:ext cx="685800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0953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19458"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Contemporary scientists are in agreement that matter is made up of tiny particles called atoms.</a:t>
            </a:r>
            <a:endParaRPr lang="en-US" b="1">
              <a:latin typeface="Palatino" charset="0"/>
              <a:ea typeface="ＭＳ Ｐゴシック" charset="0"/>
            </a:endParaRPr>
          </a:p>
        </p:txBody>
      </p:sp>
    </p:spTree>
    <p:extLst>
      <p:ext uri="{BB962C8B-B14F-4D97-AF65-F5344CB8AC3E}">
        <p14:creationId xmlns:p14="http://schemas.microsoft.com/office/powerpoint/2010/main" val="12061283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21506" name="Rectangle 3"/>
          <p:cNvSpPr>
            <a:spLocks noGrp="1" noChangeArrowheads="1"/>
          </p:cNvSpPr>
          <p:nvPr>
            <p:ph type="body" idx="1"/>
          </p:nvPr>
        </p:nvSpPr>
        <p:spPr>
          <a:xfrm>
            <a:off x="1295400" y="2133600"/>
            <a:ext cx="7162800" cy="3657600"/>
          </a:xfrm>
        </p:spPr>
        <p:txBody>
          <a:bodyPr/>
          <a:lstStyle/>
          <a:p>
            <a:pPr marL="0" indent="0" eaLnBrk="1" hangingPunct="1">
              <a:lnSpc>
                <a:spcPct val="90000"/>
              </a:lnSpc>
            </a:pPr>
            <a:r>
              <a:rPr lang="en-US" sz="2400" b="1">
                <a:latin typeface="Arial" charset="0"/>
                <a:ea typeface="ＭＳ Ｐゴシック" charset="0"/>
              </a:rPr>
              <a:t>Nucleus: </a:t>
            </a:r>
            <a:r>
              <a:rPr lang="en-US" sz="2400">
                <a:latin typeface="Arial" charset="0"/>
                <a:ea typeface="ＭＳ Ｐゴシック" charset="0"/>
              </a:rPr>
              <a:t>The dense, positively charged structure found in the center of the atom. It is composed of protons and neutrons.</a:t>
            </a:r>
          </a:p>
          <a:p>
            <a:pPr marL="0" indent="0" eaLnBrk="1" hangingPunct="1">
              <a:lnSpc>
                <a:spcPct val="90000"/>
              </a:lnSpc>
            </a:pPr>
            <a:r>
              <a:rPr lang="en-US" sz="2400" b="1">
                <a:latin typeface="Arial" charset="0"/>
                <a:ea typeface="ＭＳ Ｐゴシック" charset="0"/>
              </a:rPr>
              <a:t>Proton: </a:t>
            </a:r>
            <a:r>
              <a:rPr lang="en-US" sz="2400">
                <a:latin typeface="Arial" charset="0"/>
                <a:ea typeface="ＭＳ Ｐゴシック" charset="0"/>
              </a:rPr>
              <a:t>A particle with a positive charge, found in the nucleus of atoms.</a:t>
            </a:r>
          </a:p>
          <a:p>
            <a:pPr marL="0" indent="0" eaLnBrk="1" hangingPunct="1">
              <a:lnSpc>
                <a:spcPct val="90000"/>
              </a:lnSpc>
            </a:pPr>
            <a:r>
              <a:rPr lang="en-US" sz="2400" b="1">
                <a:latin typeface="Arial" charset="0"/>
                <a:ea typeface="ＭＳ Ｐゴシック" charset="0"/>
              </a:rPr>
              <a:t>Electron: </a:t>
            </a:r>
            <a:r>
              <a:rPr lang="en-US" sz="2400">
                <a:latin typeface="Arial" charset="0"/>
                <a:ea typeface="ＭＳ Ｐゴシック" charset="0"/>
              </a:rPr>
              <a:t>A particle with a negative charge. Electrons move very fast around the outside of the nucleus of atoms.</a:t>
            </a:r>
          </a:p>
          <a:p>
            <a:pPr marL="0" indent="0" eaLnBrk="1" hangingPunct="1">
              <a:lnSpc>
                <a:spcPct val="90000"/>
              </a:lnSpc>
            </a:pPr>
            <a:r>
              <a:rPr lang="en-US" sz="2400" b="1">
                <a:latin typeface="Arial" charset="0"/>
                <a:ea typeface="ＭＳ Ｐゴシック" charset="0"/>
              </a:rPr>
              <a:t>Neutron: </a:t>
            </a:r>
            <a:r>
              <a:rPr lang="en-US" sz="2400">
                <a:latin typeface="Arial" charset="0"/>
                <a:ea typeface="ＭＳ Ｐゴシック" charset="0"/>
              </a:rPr>
              <a:t>A particle that does not have a charge, found in the nucleus of atoms.</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endParaRPr lang="en-US" sz="1800">
              <a:latin typeface="Palatino" charset="0"/>
              <a:ea typeface="ＭＳ Ｐゴシック" charset="0"/>
            </a:endParaRPr>
          </a:p>
          <a:p>
            <a:pPr marL="0" indent="0" eaLnBrk="1" hangingPunct="1">
              <a:lnSpc>
                <a:spcPct val="90000"/>
              </a:lnSpc>
            </a:pPr>
            <a:endParaRPr lang="en-US" sz="2400">
              <a:latin typeface="Times New Roman" charset="0"/>
              <a:ea typeface="ＭＳ Ｐゴシック" charset="0"/>
            </a:endParaRPr>
          </a:p>
          <a:p>
            <a:pPr marL="0" indent="0" eaLnBrk="1" hangingPunct="1">
              <a:lnSpc>
                <a:spcPct val="90000"/>
              </a:lnSpc>
            </a:pPr>
            <a:endParaRPr lang="en-US" sz="2400" b="1">
              <a:latin typeface="Palatino" charset="0"/>
              <a:ea typeface="ＭＳ Ｐゴシック" charset="0"/>
            </a:endParaRPr>
          </a:p>
        </p:txBody>
      </p:sp>
      <p:sp>
        <p:nvSpPr>
          <p:cNvPr id="21507" name="AutoShape 10"/>
          <p:cNvSpPr>
            <a:spLocks noChangeArrowheads="1"/>
          </p:cNvSpPr>
          <p:nvPr/>
        </p:nvSpPr>
        <p:spPr bwMode="auto">
          <a:xfrm>
            <a:off x="1066800" y="1981200"/>
            <a:ext cx="7315200" cy="41148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8589574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457</Words>
  <Application>Microsoft Macintosh PowerPoint</Application>
  <PresentationFormat>On-screen Show (4:3)</PresentationFormat>
  <Paragraphs>70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Living By Chemistry SECOND EDITION</vt:lpstr>
      <vt:lpstr>Lesson 11: Atomic Pudding</vt:lpstr>
      <vt:lpstr>ChemCatalyst</vt:lpstr>
      <vt:lpstr>Key Question</vt:lpstr>
      <vt:lpstr>You will be able to:</vt:lpstr>
      <vt:lpstr>Prepare for the Activity</vt:lpstr>
      <vt:lpstr>Discussion Notes</vt:lpstr>
      <vt:lpstr>Discussion Notes (cont.)</vt:lpstr>
      <vt:lpstr>Discussion Notes (cont.)</vt:lpstr>
      <vt:lpstr>Discussion Notes (cont.)</vt:lpstr>
      <vt:lpstr>Wrap Up</vt:lpstr>
      <vt:lpstr>Wrap Up (cont.)</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III: A World of Particles</dc:title>
  <dc:creator>Matthew Belford</dc:creator>
  <cp:lastModifiedBy>Jeffrey Dowling</cp:lastModifiedBy>
  <cp:revision>5</cp:revision>
  <dcterms:created xsi:type="dcterms:W3CDTF">2014-12-05T20:39:10Z</dcterms:created>
  <dcterms:modified xsi:type="dcterms:W3CDTF">2015-06-10T21:44:32Z</dcterms:modified>
</cp:coreProperties>
</file>