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269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-96" y="-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909C8-9034-2D42-B31C-0B51595A5A6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FA9F7E-0E5F-3F40-BF65-D3674E5E47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9976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EBD18-4D4A-994D-BFB4-069F25BCAD8D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2AF2556-7CC3-CB42-B316-15F1006FA4A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B94812-AC4C-2248-9E3B-8D48DAB3594B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B894354-B061-C146-97A7-0EE54EA71BCB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99AB754-AAF9-F24C-A149-35C758DC2BB8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0ED1F8-D551-D647-8CEE-A4C7481EE008}" type="slidenum">
              <a:rPr lang="en-US" sz="1200">
                <a:solidFill>
                  <a:prstClr val="black"/>
                </a:solidFill>
              </a:rPr>
              <a:pPr/>
              <a:t>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E1FBC-98FD-A845-A269-AE93B9EC6565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F79761E-45E7-2244-9110-97E14B997ECA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338A7A-C915-D44C-B743-FB436CEF311C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7D67D95-7F85-9C42-A30F-95000E331F69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F49769C-C5B9-1D41-AF94-4F2598FB26E2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41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76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25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67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2091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276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33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0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0399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3666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1592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873401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38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E16E23"/>
          </a:solidFill>
          <a:latin typeface="Arial" charset="0"/>
          <a:ea typeface="ＭＳ Ｐゴシック" pitchFamily="84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7391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E16E23"/>
                </a:solidFill>
                <a:ea typeface="ＭＳ Ｐゴシック" charset="0"/>
              </a:rPr>
              <a:t>Unit 5: FIRE</a:t>
            </a:r>
          </a:p>
          <a:p>
            <a:pPr marL="0" indent="0" eaLnBrk="1" hangingPunct="1"/>
            <a:r>
              <a:rPr lang="en-US" sz="2400" dirty="0">
                <a:solidFill>
                  <a:srgbClr val="E16E23"/>
                </a:solidFill>
                <a:ea typeface="ＭＳ Ｐゴシック" charset="0"/>
              </a:rPr>
              <a:t>Energy, Thermodynamics, and Oxidation-Reduction</a:t>
            </a:r>
            <a:endParaRPr lang="en-US" sz="24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04913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1828800"/>
            <a:ext cx="7239000" cy="4038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when metals react with oxygen?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Metal atoms react with oxygen to form metal oxides. When these metal oxides are formed, heat is released and oxygen is consumed.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Flames are not present when metals oxidize, but bright light may be observed.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Oxidation is defined as the chemical combination of a substance with oxygen. It is more broadly defined as the transfer of electrons by a molecule, atom, or ion.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929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934200" cy="3657600"/>
          </a:xfrm>
        </p:spPr>
        <p:txBody>
          <a:bodyPr/>
          <a:lstStyle/>
          <a:p>
            <a:pPr marL="0" indent="0" eaLnBrk="1" hangingPunct="1"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Write the chemical equation for the oxidation of zinc. Make sure it is balanced.</a:t>
            </a:r>
          </a:p>
        </p:txBody>
      </p:sp>
    </p:spTree>
    <p:extLst>
      <p:ext uri="{BB962C8B-B14F-4D97-AF65-F5344CB8AC3E}">
        <p14:creationId xmlns:p14="http://schemas.microsoft.com/office/powerpoint/2010/main" val="853915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Lesson 108: Metal Magic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Oxidation</a:t>
            </a:r>
          </a:p>
        </p:txBody>
      </p:sp>
    </p:spTree>
    <p:extLst>
      <p:ext uri="{BB962C8B-B14F-4D97-AF65-F5344CB8AC3E}">
        <p14:creationId xmlns:p14="http://schemas.microsoft.com/office/powerpoint/2010/main" val="2456046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Fireworks contain small metal particles that react with oxygen. For example, when copper, Cu, reacts with oxygen there is a green glow.</a:t>
            </a:r>
          </a:p>
          <a:p>
            <a:pPr marL="0" indent="0" algn="ctr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2Cu(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 + 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(</a:t>
            </a:r>
            <a:r>
              <a:rPr lang="en-US" sz="2400" i="1">
                <a:latin typeface="Palatino" charset="0"/>
                <a:ea typeface="ＭＳ Ｐゴシック" charset="0"/>
              </a:rPr>
              <a:t>g</a:t>
            </a:r>
            <a:r>
              <a:rPr lang="en-US" sz="2400">
                <a:latin typeface="Palatino" charset="0"/>
                <a:ea typeface="ＭＳ Ｐゴシック" charset="0"/>
              </a:rPr>
              <a:t>) </a:t>
            </a:r>
            <a:r>
              <a:rPr lang="en-US" sz="2400">
                <a:latin typeface="Palatino" charset="0"/>
                <a:ea typeface="ＭＳ Ｐゴシック" charset="0"/>
                <a:sym typeface="Wingdings" charset="0"/>
              </a:rPr>
              <a:t></a:t>
            </a:r>
            <a:r>
              <a:rPr lang="en-US" sz="2400">
                <a:latin typeface="Palatino" charset="0"/>
                <a:ea typeface="ＭＳ Ｐゴシック" charset="0"/>
              </a:rPr>
              <a:t> 2CuO(</a:t>
            </a:r>
            <a:r>
              <a:rPr lang="en-US" sz="2400" i="1">
                <a:latin typeface="Palatino" charset="0"/>
                <a:ea typeface="ＭＳ Ｐゴシック" charset="0"/>
              </a:rPr>
              <a:t>s</a:t>
            </a:r>
            <a:r>
              <a:rPr lang="en-US" sz="2400">
                <a:latin typeface="Palatino" charset="0"/>
                <a:ea typeface="ＭＳ Ｐゴシック" charset="0"/>
              </a:rPr>
              <a:t>)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Explain why copper powder reacts vigorously with oxygen, while a copper saucepan does not.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Why do fireworks produce a glow rather than flames?</a:t>
            </a:r>
          </a:p>
          <a:p>
            <a:pPr marL="457200" lvl="1" indent="-34290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If copper powder reacted with oxygen in a sealed container, would the container be in danger of exploding? Explain your reasoning.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01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happens when metals react with oxygen?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781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define and generally explain oxidation</a:t>
            </a:r>
          </a:p>
          <a:p>
            <a:pPr marL="457200" indent="-457200" eaLnBrk="1" hangingPunct="1">
              <a:spcAft>
                <a:spcPts val="1000"/>
              </a:spcAft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write chemical equations for the oxidation of metals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471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Demonstration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as a whole class.</a:t>
            </a:r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55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1628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Under the right conditions, metals react with oxygen.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Flames typically are not observed when metals combust.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Two variables in particular have the greatest effect on the rate of the reaction of metals with oxygen.</a:t>
            </a:r>
          </a:p>
        </p:txBody>
      </p:sp>
    </p:spTree>
    <p:extLst>
      <p:ext uri="{BB962C8B-B14F-4D97-AF65-F5344CB8AC3E}">
        <p14:creationId xmlns:p14="http://schemas.microsoft.com/office/powerpoint/2010/main" val="3173316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4114800"/>
            <a:ext cx="7162800" cy="18288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sz="2400">
                <a:latin typeface="Palatino" charset="0"/>
                <a:ea typeface="ＭＳ Ｐゴシック" charset="0"/>
              </a:rPr>
              <a:t>The reaction of metals with oxygen is called oxidation.</a:t>
            </a:r>
            <a:r>
              <a:rPr lang="en-US" b="1">
                <a:latin typeface="Arial" charset="0"/>
                <a:ea typeface="ＭＳ Ｐゴシック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Aft>
                <a:spcPts val="1000"/>
              </a:spcAft>
            </a:pPr>
            <a:r>
              <a:rPr lang="en-US" sz="2400" b="1">
                <a:latin typeface="Arial" charset="0"/>
                <a:ea typeface="ＭＳ Ｐゴシック" charset="0"/>
              </a:rPr>
              <a:t>Oxidation: </a:t>
            </a:r>
            <a:r>
              <a:rPr lang="en-US" sz="2400">
                <a:latin typeface="Arial" charset="0"/>
                <a:ea typeface="ＭＳ Ｐゴシック" charset="0"/>
              </a:rPr>
              <a:t>The reaction of a substance with oxygen. Also, the loss of electrons by an atom or ion during a reaction.</a:t>
            </a:r>
            <a:endParaRPr lang="en-US" sz="3200" b="1">
              <a:latin typeface="Palatino" charset="0"/>
              <a:ea typeface="ＭＳ Ｐゴシック" charset="0"/>
            </a:endParaRPr>
          </a:p>
        </p:txBody>
      </p:sp>
      <p:sp>
        <p:nvSpPr>
          <p:cNvPr id="21507" name="AutoShape 65"/>
          <p:cNvSpPr>
            <a:spLocks noChangeArrowheads="1"/>
          </p:cNvSpPr>
          <p:nvPr/>
        </p:nvSpPr>
        <p:spPr bwMode="auto">
          <a:xfrm>
            <a:off x="1143000" y="4876800"/>
            <a:ext cx="7010400" cy="1295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1508" name="Picture 66" descr="LBCTG_FIR_ 992_09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017"/>
          <a:stretch>
            <a:fillRect/>
          </a:stretch>
        </p:blipFill>
        <p:spPr bwMode="auto">
          <a:xfrm>
            <a:off x="1295400" y="1905000"/>
            <a:ext cx="42672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Text Box 67"/>
          <p:cNvSpPr txBox="1">
            <a:spLocks noChangeArrowheads="1"/>
          </p:cNvSpPr>
          <p:nvPr/>
        </p:nvSpPr>
        <p:spPr bwMode="auto">
          <a:xfrm>
            <a:off x="5791200" y="2667000"/>
            <a:ext cx="2438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600" baseline="0">
                <a:solidFill>
                  <a:srgbClr val="000000"/>
                </a:solidFill>
              </a:rPr>
              <a:t>Electrons transferred during formation of magnesium oxide, MgO.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46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Metals are especially susceptible to oxidation because they have one, two, or three electrons in their outermost (valence) electron shell.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All combustion reactions are oxidation reactions.</a:t>
            </a:r>
            <a:endParaRPr lang="en-US" sz="240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73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393</Words>
  <Application>Microsoft Macintosh PowerPoint</Application>
  <PresentationFormat>On-screen Show (4:3)</PresentationFormat>
  <Paragraphs>50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Living By Chemistry SECOND EDITION</vt:lpstr>
      <vt:lpstr>Lesson 108: Metal Magic</vt:lpstr>
      <vt:lpstr>ChemCatalyst</vt:lpstr>
      <vt:lpstr>Key Question</vt:lpstr>
      <vt:lpstr>You will be able to:</vt:lpstr>
      <vt:lpstr>Prepare for the Demonstration</vt:lpstr>
      <vt:lpstr>Discussion Notes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6</cp:revision>
  <dcterms:created xsi:type="dcterms:W3CDTF">2014-12-05T23:07:58Z</dcterms:created>
  <dcterms:modified xsi:type="dcterms:W3CDTF">2015-06-11T20:23:31Z</dcterms:modified>
</cp:coreProperties>
</file>