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3"/>
  </p:notesMasterIdLst>
  <p:sldIdLst>
    <p:sldId id="267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-2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087370-2DB4-8947-A43D-ED2410B5E400}" type="datetimeFigureOut">
              <a:rPr lang="en-US" smtClean="0"/>
              <a:t>5/27/2015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21648B-3CC7-B049-8560-ED6F81B7FA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0863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F4EBD18-4D4A-994D-BFB4-069F25BCAD8D}" type="slidenum">
              <a:rPr lang="en-US" sz="1200">
                <a:solidFill>
                  <a:prstClr val="black"/>
                </a:solidFill>
              </a:rPr>
              <a:pPr/>
              <a:t>1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6A72DFC-AD49-8846-953D-DBC1D0744AC6}" type="slidenum">
              <a:rPr lang="en-US" sz="1200">
                <a:solidFill>
                  <a:prstClr val="black"/>
                </a:solidFill>
              </a:rPr>
              <a:pPr/>
              <a:t>10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003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0F9479C-3CA1-B748-953C-F25A809C15BA}" type="slidenum">
              <a:rPr lang="en-US" sz="1200">
                <a:solidFill>
                  <a:prstClr val="black"/>
                </a:solidFill>
              </a:rPr>
              <a:pPr/>
              <a:t>11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013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B17EEC3-0D4A-2C45-B3D2-196FE1225188}" type="slidenum">
              <a:rPr lang="en-US" sz="1200">
                <a:solidFill>
                  <a:prstClr val="black"/>
                </a:solidFill>
              </a:rPr>
              <a:pPr/>
              <a:t>2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92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3F6E098-1B91-6749-BCEC-CA9FADC41650}" type="slidenum">
              <a:rPr lang="en-US" sz="1200">
                <a:solidFill>
                  <a:prstClr val="black"/>
                </a:solidFill>
              </a:rPr>
              <a:pPr/>
              <a:t>3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931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8103FE6-9DDD-2840-AEFF-25AF1766EE8B}" type="slidenum">
              <a:rPr lang="en-US" sz="1200">
                <a:solidFill>
                  <a:prstClr val="black"/>
                </a:solidFill>
              </a:rPr>
              <a:pPr/>
              <a:t>4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942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5619699-725F-FB48-8BDD-4B8EC6856850}" type="slidenum">
              <a:rPr lang="en-US" sz="1200">
                <a:solidFill>
                  <a:prstClr val="black"/>
                </a:solidFill>
              </a:rPr>
              <a:pPr/>
              <a:t>5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952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8676E7E-49D6-D74B-8C03-512505348357}" type="slidenum">
              <a:rPr lang="en-US" sz="1200">
                <a:solidFill>
                  <a:prstClr val="black"/>
                </a:solidFill>
              </a:rPr>
              <a:pPr/>
              <a:t>6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962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EC0D5A0-F8A0-104A-B23C-609007E24DE0}" type="slidenum">
              <a:rPr lang="en-US" sz="1200">
                <a:solidFill>
                  <a:prstClr val="black"/>
                </a:solidFill>
              </a:rPr>
              <a:pPr/>
              <a:t>7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972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58297EA-D7D9-864B-B1A3-060C4F1BBB40}" type="slidenum">
              <a:rPr lang="en-US" sz="1200">
                <a:solidFill>
                  <a:prstClr val="black"/>
                </a:solidFill>
              </a:rPr>
              <a:pPr/>
              <a:t>8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E86E2C7-05C8-3941-8F8A-D6F8F0FC669C}" type="slidenum">
              <a:rPr lang="en-US" sz="1200">
                <a:solidFill>
                  <a:prstClr val="black"/>
                </a:solidFill>
              </a:rPr>
              <a:pPr/>
              <a:t>9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99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2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873401"/>
          </a:solidFill>
          <a:ln>
            <a:noFill/>
          </a:ln>
          <a:extLst/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" name="AutoShape 3">
            <a:hlinkClick r:id="" action="ppaction://hlinkshowjump?jump=nextslide" highlightClick="1"/>
          </p:cNvPr>
          <p:cNvSpPr>
            <a:spLocks noChangeArrowheads="1"/>
          </p:cNvSpPr>
          <p:nvPr userDrawn="1"/>
        </p:nvSpPr>
        <p:spPr bwMode="auto">
          <a:xfrm rot="5400000">
            <a:off x="8382000" y="6553200"/>
            <a:ext cx="152400" cy="152400"/>
          </a:xfrm>
          <a:prstGeom prst="triangle">
            <a:avLst>
              <a:gd name="adj" fmla="val 47912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" name="AutoShape 4">
            <a:hlinkClick r:id="" action="ppaction://hlinkshowjump?jump=previousslide" highlightClick="1"/>
          </p:cNvPr>
          <p:cNvSpPr>
            <a:spLocks noChangeArrowheads="1"/>
          </p:cNvSpPr>
          <p:nvPr userDrawn="1"/>
        </p:nvSpPr>
        <p:spPr bwMode="auto">
          <a:xfrm rot="16200000">
            <a:off x="8077200" y="6553200"/>
            <a:ext cx="152400" cy="1524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2297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1371600" y="1295400"/>
            <a:ext cx="7543800" cy="1600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2298" name="Rectangle 1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048000"/>
            <a:ext cx="6400800" cy="609600"/>
          </a:xfr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8" name="Rounded Rectangle 10"/>
          <p:cNvSpPr>
            <a:spLocks noChangeArrowheads="1"/>
          </p:cNvSpPr>
          <p:nvPr userDrawn="1"/>
        </p:nvSpPr>
        <p:spPr bwMode="auto">
          <a:xfrm>
            <a:off x="457200" y="457200"/>
            <a:ext cx="8305800" cy="5988050"/>
          </a:xfrm>
          <a:prstGeom prst="roundRect">
            <a:avLst>
              <a:gd name="adj" fmla="val 4037"/>
            </a:avLst>
          </a:prstGeom>
          <a:solidFill>
            <a:schemeClr val="bg1"/>
          </a:solidFill>
          <a:ln w="5715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00420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0907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38950" y="1066800"/>
            <a:ext cx="1847850" cy="4953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5400" y="1066800"/>
            <a:ext cx="5391150" cy="4953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6718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2605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590530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5400" y="2133600"/>
            <a:ext cx="35052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0" y="2133600"/>
            <a:ext cx="35052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7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0094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8223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007430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292914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706842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1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873401"/>
          </a:solidFill>
          <a:ln>
            <a:noFill/>
          </a:ln>
          <a:extLst/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AutoShape 12">
            <a:hlinkClick r:id="" action="ppaction://hlinkshowjump?jump=nextslide" highlightClick="1"/>
          </p:cNvPr>
          <p:cNvSpPr>
            <a:spLocks noChangeArrowheads="1"/>
          </p:cNvSpPr>
          <p:nvPr userDrawn="1"/>
        </p:nvSpPr>
        <p:spPr bwMode="auto">
          <a:xfrm rot="5400000">
            <a:off x="8382000" y="6553200"/>
            <a:ext cx="152400" cy="152400"/>
          </a:xfrm>
          <a:prstGeom prst="triangle">
            <a:avLst>
              <a:gd name="adj" fmla="val 47912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28" name="AutoShape 13">
            <a:hlinkClick r:id="" action="ppaction://hlinkshowjump?jump=previousslide" highlightClick="1"/>
          </p:cNvPr>
          <p:cNvSpPr>
            <a:spLocks noChangeArrowheads="1"/>
          </p:cNvSpPr>
          <p:nvPr userDrawn="1"/>
        </p:nvSpPr>
        <p:spPr bwMode="auto">
          <a:xfrm rot="-5400000">
            <a:off x="8077200" y="6553200"/>
            <a:ext cx="152400" cy="1524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29" name="AutoShape 14">
            <a:hlinkClick r:id="" action="ppaction://hlinkshowjump?jump=firstslide" highlightClick="1"/>
          </p:cNvPr>
          <p:cNvSpPr>
            <a:spLocks noChangeArrowheads="1"/>
          </p:cNvSpPr>
          <p:nvPr userDrawn="1"/>
        </p:nvSpPr>
        <p:spPr bwMode="auto">
          <a:xfrm rot="-5400000">
            <a:off x="7772400" y="6553200"/>
            <a:ext cx="152400" cy="1524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30" name="Line 17"/>
          <p:cNvSpPr>
            <a:spLocks noChangeShapeType="1"/>
          </p:cNvSpPr>
          <p:nvPr userDrawn="1"/>
        </p:nvSpPr>
        <p:spPr bwMode="auto">
          <a:xfrm>
            <a:off x="7772400" y="6553200"/>
            <a:ext cx="0" cy="152400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31" name="Text Box 23"/>
          <p:cNvSpPr txBox="1">
            <a:spLocks noChangeArrowheads="1"/>
          </p:cNvSpPr>
          <p:nvPr userDrawn="1"/>
        </p:nvSpPr>
        <p:spPr bwMode="auto">
          <a:xfrm>
            <a:off x="1371600" y="1143000"/>
            <a:ext cx="69342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914400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033" name="Rectangle 24"/>
          <p:cNvSpPr>
            <a:spLocks noGrp="1" noChangeArrowheads="1"/>
          </p:cNvSpPr>
          <p:nvPr>
            <p:ph type="title"/>
          </p:nvPr>
        </p:nvSpPr>
        <p:spPr bwMode="auto">
          <a:xfrm>
            <a:off x="1295400" y="1066800"/>
            <a:ext cx="7391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4" name="Rectangle 25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95400" y="2133600"/>
            <a:ext cx="71628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Text Box 28"/>
          <p:cNvSpPr txBox="1">
            <a:spLocks noChangeArrowheads="1"/>
          </p:cNvSpPr>
          <p:nvPr userDrawn="1"/>
        </p:nvSpPr>
        <p:spPr bwMode="auto">
          <a:xfrm>
            <a:off x="3200400" y="6629400"/>
            <a:ext cx="21336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914400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2" name="Rounded Rectangle 10"/>
          <p:cNvSpPr>
            <a:spLocks noChangeArrowheads="1"/>
          </p:cNvSpPr>
          <p:nvPr userDrawn="1"/>
        </p:nvSpPr>
        <p:spPr bwMode="auto">
          <a:xfrm>
            <a:off x="457200" y="457200"/>
            <a:ext cx="8305800" cy="5988050"/>
          </a:xfrm>
          <a:prstGeom prst="roundRect">
            <a:avLst>
              <a:gd name="adj" fmla="val 4037"/>
            </a:avLst>
          </a:prstGeom>
          <a:solidFill>
            <a:schemeClr val="bg1"/>
          </a:solidFill>
          <a:ln w="5715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14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E16E23"/>
          </a:solidFill>
          <a:latin typeface="+mj-lt"/>
          <a:ea typeface="+mj-ea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E16E23"/>
          </a:solidFill>
          <a:latin typeface="Arial" charset="0"/>
          <a:ea typeface="ＭＳ Ｐゴシック" pitchFamily="84" charset="-128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E16E23"/>
          </a:solidFill>
          <a:latin typeface="Arial" charset="0"/>
          <a:ea typeface="ＭＳ Ｐゴシック" pitchFamily="84" charset="-128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E16E23"/>
          </a:solidFill>
          <a:latin typeface="Arial" charset="0"/>
          <a:ea typeface="ＭＳ Ｐゴシック" pitchFamily="84" charset="-128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E16E23"/>
          </a:solidFill>
          <a:latin typeface="Arial" charset="0"/>
          <a:ea typeface="ＭＳ Ｐゴシック" pitchFamily="84" charset="-128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E16E23"/>
          </a:solidFill>
          <a:latin typeface="Arial" charset="0"/>
          <a:ea typeface="ＭＳ Ｐゴシック" pitchFamily="84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E16E23"/>
          </a:solidFill>
          <a:latin typeface="Arial" charset="0"/>
          <a:ea typeface="ＭＳ Ｐゴシック" pitchFamily="84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E16E23"/>
          </a:solidFill>
          <a:latin typeface="Arial" charset="0"/>
          <a:ea typeface="ＭＳ Ｐゴシック" pitchFamily="84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E16E23"/>
          </a:solidFill>
          <a:latin typeface="Arial" charset="0"/>
          <a:ea typeface="ＭＳ Ｐゴシック" pitchFamily="84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Times" charset="0"/>
        <a:buChar char="•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71600" y="1219200"/>
            <a:ext cx="6291263" cy="1600200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en-US" dirty="0">
                <a:solidFill>
                  <a:schemeClr val="tx1"/>
                </a:solidFill>
                <a:latin typeface="Arial" charset="0"/>
                <a:ea typeface="ＭＳ Ｐゴシック" charset="0"/>
              </a:rPr>
              <a:t>Living By </a:t>
            </a:r>
            <a:r>
              <a:rPr lang="en-US" dirty="0" smtClean="0">
                <a:solidFill>
                  <a:schemeClr val="tx1"/>
                </a:solidFill>
                <a:latin typeface="Arial" charset="0"/>
                <a:ea typeface="ＭＳ Ｐゴシック" charset="0"/>
              </a:rPr>
              <a:t>Chemistry</a:t>
            </a:r>
            <a:br>
              <a:rPr lang="en-US" dirty="0" smtClean="0">
                <a:solidFill>
                  <a:schemeClr val="tx1"/>
                </a:solidFill>
                <a:latin typeface="Arial" charset="0"/>
                <a:ea typeface="ＭＳ Ｐゴシック" charset="0"/>
              </a:rPr>
            </a:br>
            <a:r>
              <a:rPr lang="en-US" sz="2000" dirty="0" smtClean="0">
                <a:solidFill>
                  <a:schemeClr val="tx1"/>
                </a:solidFill>
                <a:latin typeface="Arial" charset="0"/>
                <a:ea typeface="ＭＳ Ｐゴシック" charset="0"/>
              </a:rPr>
              <a:t>SECOND EDITION</a:t>
            </a:r>
            <a:endParaRPr lang="en-US" sz="2000" dirty="0">
              <a:latin typeface="Arial" charset="0"/>
              <a:ea typeface="ＭＳ Ｐゴシック" charset="0"/>
            </a:endParaRPr>
          </a:p>
        </p:txBody>
      </p:sp>
      <p:sp>
        <p:nvSpPr>
          <p:cNvPr id="512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2844798"/>
            <a:ext cx="7391400" cy="2895600"/>
          </a:xfrm>
        </p:spPr>
        <p:txBody>
          <a:bodyPr/>
          <a:lstStyle/>
          <a:p>
            <a:pPr marL="0" indent="0" eaLnBrk="1" hangingPunct="1"/>
            <a:r>
              <a:rPr lang="en-US" b="1" dirty="0">
                <a:solidFill>
                  <a:srgbClr val="E16E23"/>
                </a:solidFill>
                <a:ea typeface="ＭＳ Ｐゴシック" charset="0"/>
              </a:rPr>
              <a:t>Unit 5: FIRE</a:t>
            </a:r>
          </a:p>
          <a:p>
            <a:pPr marL="0" indent="0" eaLnBrk="1" hangingPunct="1"/>
            <a:r>
              <a:rPr lang="en-US" sz="2400" dirty="0">
                <a:solidFill>
                  <a:srgbClr val="E16E23"/>
                </a:solidFill>
                <a:ea typeface="ＭＳ Ｐゴシック" charset="0"/>
              </a:rPr>
              <a:t>Energy, Thermodynamics, and Oxidation-Reduction</a:t>
            </a:r>
            <a:endParaRPr lang="en-US" sz="2400" dirty="0">
              <a:solidFill>
                <a:srgbClr val="D2931F"/>
              </a:solidFill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1662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Wrap Up (cont.)</a:t>
            </a:r>
          </a:p>
        </p:txBody>
      </p:sp>
      <p:sp>
        <p:nvSpPr>
          <p:cNvPr id="993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2057400"/>
            <a:ext cx="6858000" cy="4038600"/>
          </a:xfrm>
        </p:spPr>
        <p:txBody>
          <a:bodyPr/>
          <a:lstStyle/>
          <a:p>
            <a:pPr marL="457200" lvl="1" indent="-342900" eaLnBrk="1" hangingPunct="1"/>
            <a:r>
              <a:rPr lang="en-US" sz="2400">
                <a:latin typeface="Palatino" charset="0"/>
                <a:ea typeface="ＭＳ Ｐゴシック" charset="0"/>
              </a:rPr>
              <a:t>PV work is done when matter expands or contracts. Work is equal to pressure times the change in volume, </a:t>
            </a:r>
            <a:r>
              <a:rPr lang="en-US" sz="2400" i="1">
                <a:latin typeface="Palatino" charset="0"/>
                <a:ea typeface="ＭＳ Ｐゴシック" charset="0"/>
              </a:rPr>
              <a:t>W </a:t>
            </a:r>
            <a:r>
              <a:rPr lang="en-US" sz="2400">
                <a:latin typeface="Palatino" charset="0"/>
                <a:ea typeface="ＭＳ Ｐゴシック" charset="0"/>
              </a:rPr>
              <a:t>= </a:t>
            </a:r>
            <a:r>
              <a:rPr lang="en-US" sz="2400" i="1">
                <a:latin typeface="Palatino" charset="0"/>
                <a:ea typeface="ＭＳ Ｐゴシック" charset="0"/>
              </a:rPr>
              <a:t>P</a:t>
            </a:r>
            <a:r>
              <a:rPr lang="en-US" sz="2400" i="1">
                <a:latin typeface="Lucida Grande" charset="0"/>
                <a:ea typeface="ＭＳ Ｐゴシック" charset="0"/>
              </a:rPr>
              <a:t>∆</a:t>
            </a:r>
            <a:r>
              <a:rPr lang="en-US" sz="2400" i="1">
                <a:latin typeface="Palatino" charset="0"/>
                <a:ea typeface="ＭＳ Ｐゴシック" charset="0"/>
              </a:rPr>
              <a:t>V, </a:t>
            </a:r>
            <a:r>
              <a:rPr lang="en-US" sz="2400">
                <a:latin typeface="Palatino" charset="0"/>
                <a:ea typeface="ＭＳ Ｐゴシック" charset="0"/>
              </a:rPr>
              <a:t>and is expressed in L • atm, which can be converted to joules.</a:t>
            </a:r>
          </a:p>
          <a:p>
            <a:pPr marL="457200" lvl="1" indent="-342900" eaLnBrk="1" hangingPunct="1"/>
            <a:r>
              <a:rPr lang="en-US" sz="2400">
                <a:latin typeface="Palatino" charset="0"/>
                <a:ea typeface="ＭＳ Ｐゴシック" charset="0"/>
              </a:rPr>
              <a:t>The combustion of fuels in an engine is one way to convert chemical energy into work.</a:t>
            </a:r>
            <a:endParaRPr lang="en-US" sz="2000">
              <a:latin typeface="Palatino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2758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mtClean="0">
                <a:latin typeface="Arial" charset="0"/>
                <a:ea typeface="ＭＳ Ｐゴシック" charset="0"/>
              </a:rPr>
              <a:t>Check-In</a:t>
            </a:r>
            <a:endParaRPr lang="en-US" dirty="0">
              <a:latin typeface="Arial" charset="0"/>
              <a:ea typeface="ＭＳ Ｐゴシック" charset="0"/>
            </a:endParaRPr>
          </a:p>
        </p:txBody>
      </p:sp>
      <p:sp>
        <p:nvSpPr>
          <p:cNvPr id="1013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2133600"/>
            <a:ext cx="6934200" cy="3657600"/>
          </a:xfrm>
        </p:spPr>
        <p:txBody>
          <a:bodyPr/>
          <a:lstStyle/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What is the source of energy in a natural gas power plant?</a:t>
            </a:r>
            <a:endParaRPr lang="en-US">
              <a:latin typeface="Arial" charset="0"/>
              <a:ea typeface="ＭＳ Ｐゴシック" charset="0"/>
            </a:endParaRPr>
          </a:p>
          <a:p>
            <a:pPr marL="0" indent="0" eaLnBrk="1" hangingPunct="1"/>
            <a:endParaRPr lang="en-US" sz="2400">
              <a:latin typeface="Palatino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0615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Lesson 107: Make It Work</a:t>
            </a:r>
          </a:p>
        </p:txBody>
      </p:sp>
      <p:sp>
        <p:nvSpPr>
          <p:cNvPr id="8294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/>
            <a:r>
              <a:rPr lang="en-US" b="1">
                <a:solidFill>
                  <a:srgbClr val="000000"/>
                </a:solidFill>
                <a:latin typeface="Palatino" charset="0"/>
                <a:ea typeface="ＭＳ Ｐゴシック" charset="0"/>
              </a:rPr>
              <a:t>Work</a:t>
            </a:r>
            <a:endParaRPr lang="en-US">
              <a:solidFill>
                <a:srgbClr val="000000"/>
              </a:solidFill>
              <a:latin typeface="Arial" charset="0"/>
              <a:ea typeface="ＭＳ Ｐゴシック" charset="0"/>
            </a:endParaRPr>
          </a:p>
          <a:p>
            <a:pPr marL="0" indent="0" eaLnBrk="1" hangingPunct="1"/>
            <a:endParaRPr lang="en-US" b="1">
              <a:latin typeface="Palatino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9663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ChemCatalyst</a:t>
            </a:r>
          </a:p>
        </p:txBody>
      </p:sp>
      <p:sp>
        <p:nvSpPr>
          <p:cNvPr id="849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2133600"/>
            <a:ext cx="6934200" cy="3886200"/>
          </a:xfrm>
        </p:spPr>
        <p:txBody>
          <a:bodyPr/>
          <a:lstStyle/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Describe how you might use a chemical reaction to move something.</a:t>
            </a:r>
            <a:endParaRPr lang="en-US" sz="3200"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157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Key Question</a:t>
            </a:r>
          </a:p>
        </p:txBody>
      </p:sp>
      <p:sp>
        <p:nvSpPr>
          <p:cNvPr id="8704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How can a chemical reaction be used to do work?</a:t>
            </a:r>
            <a:endParaRPr lang="en-US"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8343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You will be able to:</a:t>
            </a:r>
          </a:p>
        </p:txBody>
      </p:sp>
      <p:sp>
        <p:nvSpPr>
          <p:cNvPr id="8909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 eaLnBrk="1" hangingPunct="1">
              <a:buFontTx/>
              <a:buChar char="•"/>
            </a:pPr>
            <a:r>
              <a:rPr lang="en-US" sz="2400">
                <a:latin typeface="Palatino" charset="0"/>
                <a:ea typeface="ＭＳ Ｐゴシック" charset="0"/>
              </a:rPr>
              <a:t>define work</a:t>
            </a:r>
          </a:p>
          <a:p>
            <a:pPr marL="457200" indent="-457200" eaLnBrk="1" hangingPunct="1">
              <a:buFontTx/>
              <a:buChar char="•"/>
            </a:pPr>
            <a:r>
              <a:rPr lang="en-US" sz="2400">
                <a:latin typeface="Palatino" charset="0"/>
                <a:ea typeface="ＭＳ Ｐゴシック" charset="0"/>
              </a:rPr>
              <a:t>explain how chemical reactions are utilized to do work</a:t>
            </a:r>
            <a:endParaRPr lang="en-US">
              <a:latin typeface="Arial" charset="0"/>
              <a:ea typeface="ＭＳ Ｐゴシック" charset="0"/>
            </a:endParaRPr>
          </a:p>
          <a:p>
            <a:pPr marL="457200" indent="-457200" eaLnBrk="1" hangingPunct="1"/>
            <a:endParaRPr lang="en-US">
              <a:latin typeface="Palatino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2648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Prepare for the Classwork</a:t>
            </a:r>
          </a:p>
        </p:txBody>
      </p:sp>
      <p:sp>
        <p:nvSpPr>
          <p:cNvPr id="9113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Work individually.</a:t>
            </a:r>
            <a:endParaRPr lang="en-US">
              <a:latin typeface="Palatino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6271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Discussion Notes (cont.)</a:t>
            </a:r>
          </a:p>
        </p:txBody>
      </p:sp>
      <p:sp>
        <p:nvSpPr>
          <p:cNvPr id="931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2057400"/>
            <a:ext cx="7162800" cy="3810000"/>
          </a:xfrm>
        </p:spPr>
        <p:txBody>
          <a:bodyPr/>
          <a:lstStyle/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In order to move the ping-pong ball, it is necessary to expend some energy.</a:t>
            </a:r>
          </a:p>
          <a:p>
            <a:pPr marL="0" indent="0" eaLnBrk="1" hangingPunct="1"/>
            <a:endParaRPr lang="en-US" sz="2400">
              <a:latin typeface="Palatino" charset="0"/>
              <a:ea typeface="ＭＳ Ｐゴシック" charset="0"/>
            </a:endParaRPr>
          </a:p>
          <a:p>
            <a:pPr marL="0" indent="0" eaLnBrk="1" hangingPunct="1"/>
            <a:r>
              <a:rPr lang="en-US" sz="2400" b="1">
                <a:latin typeface="Arial" charset="0"/>
                <a:ea typeface="ＭＳ Ｐゴシック" charset="0"/>
              </a:rPr>
              <a:t>Work</a:t>
            </a:r>
            <a:r>
              <a:rPr lang="en-US" sz="2400">
                <a:latin typeface="Arial" charset="0"/>
                <a:ea typeface="ＭＳ Ｐゴシック" charset="0"/>
              </a:rPr>
              <a:t>: The transfer of energy that causes an object to move. When a force acts to move an object, work is done on that object.</a:t>
            </a:r>
          </a:p>
          <a:p>
            <a:pPr marL="0" indent="0" eaLnBrk="1" hangingPunct="1"/>
            <a:endParaRPr lang="en-US" sz="2400">
              <a:latin typeface="Arial" charset="0"/>
              <a:ea typeface="ＭＳ Ｐゴシック" charset="0"/>
            </a:endParaRPr>
          </a:p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If no motion happens, then work is not done.</a:t>
            </a: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93187" name="AutoShape 5"/>
          <p:cNvSpPr>
            <a:spLocks noChangeArrowheads="1"/>
          </p:cNvSpPr>
          <p:nvPr/>
        </p:nvSpPr>
        <p:spPr bwMode="auto">
          <a:xfrm>
            <a:off x="1219200" y="3200400"/>
            <a:ext cx="7239000" cy="13716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4978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Discussion Notes (cont.)</a:t>
            </a:r>
          </a:p>
        </p:txBody>
      </p:sp>
      <p:sp>
        <p:nvSpPr>
          <p:cNvPr id="952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2057400"/>
            <a:ext cx="7315200" cy="38100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</a:pPr>
            <a:r>
              <a:rPr lang="en-US" sz="2400">
                <a:latin typeface="Palatino" charset="0"/>
                <a:ea typeface="ＭＳ Ｐゴシック" charset="0"/>
              </a:rPr>
              <a:t>Mechanical work is defined as force times distance: 	</a:t>
            </a:r>
            <a:r>
              <a:rPr lang="en-US" sz="2400" i="1">
                <a:latin typeface="Palatino" charset="0"/>
                <a:ea typeface="ＭＳ Ｐゴシック" charset="0"/>
              </a:rPr>
              <a:t>W </a:t>
            </a:r>
            <a:r>
              <a:rPr lang="en-US" sz="2400">
                <a:latin typeface="Palatino" charset="0"/>
                <a:ea typeface="ＭＳ Ｐゴシック" charset="0"/>
              </a:rPr>
              <a:t>= </a:t>
            </a:r>
            <a:r>
              <a:rPr lang="en-US" sz="2400" i="1">
                <a:latin typeface="Palatino" charset="0"/>
                <a:ea typeface="ＭＳ Ｐゴシック" charset="0"/>
              </a:rPr>
              <a:t>F </a:t>
            </a:r>
            <a:r>
              <a:rPr lang="en-US" sz="2400">
                <a:latin typeface="Palatino" charset="0"/>
                <a:ea typeface="ＭＳ Ｐゴシック" charset="0"/>
              </a:rPr>
              <a:t>• </a:t>
            </a:r>
            <a:r>
              <a:rPr lang="en-US" sz="2400" i="1">
                <a:latin typeface="Palatino" charset="0"/>
                <a:ea typeface="ＭＳ Ｐゴシック" charset="0"/>
              </a:rPr>
              <a:t>d.</a:t>
            </a:r>
            <a:endParaRPr lang="en-US" sz="2400">
              <a:latin typeface="Palatino" charset="0"/>
              <a:ea typeface="ＭＳ Ｐゴシック" charset="0"/>
            </a:endParaRPr>
          </a:p>
          <a:p>
            <a:pPr marL="0" indent="0" eaLnBrk="1" hangingPunct="1">
              <a:lnSpc>
                <a:spcPct val="90000"/>
              </a:lnSpc>
            </a:pPr>
            <a:r>
              <a:rPr lang="en-US" sz="2400">
                <a:latin typeface="Palatino" charset="0"/>
                <a:ea typeface="ＭＳ Ｐゴシック" charset="0"/>
              </a:rPr>
              <a:t>Machines can be used to help convert energy to work.</a:t>
            </a:r>
          </a:p>
          <a:p>
            <a:pPr marL="0" indent="0" eaLnBrk="1" hangingPunct="1">
              <a:lnSpc>
                <a:spcPct val="90000"/>
              </a:lnSpc>
            </a:pPr>
            <a:endParaRPr lang="en-US" sz="1400">
              <a:latin typeface="Palatino" charset="0"/>
              <a:ea typeface="ＭＳ Ｐゴシック" charset="0"/>
            </a:endParaRPr>
          </a:p>
          <a:p>
            <a:pPr marL="0" indent="0" eaLnBrk="1" hangingPunct="1">
              <a:lnSpc>
                <a:spcPct val="90000"/>
              </a:lnSpc>
            </a:pPr>
            <a:r>
              <a:rPr lang="en-US" sz="2400">
                <a:latin typeface="Palatino" charset="0"/>
                <a:ea typeface="ＭＳ Ｐゴシック" charset="0"/>
              </a:rPr>
              <a:t>There are two main ways to convert chemical energy into work.</a:t>
            </a:r>
          </a:p>
          <a:p>
            <a:pPr marL="0" indent="0" eaLnBrk="1" hangingPunct="1">
              <a:lnSpc>
                <a:spcPct val="90000"/>
              </a:lnSpc>
            </a:pPr>
            <a:endParaRPr lang="en-US" sz="1400">
              <a:latin typeface="Palatino" charset="0"/>
              <a:ea typeface="ＭＳ Ｐゴシック" charset="0"/>
            </a:endParaRPr>
          </a:p>
          <a:p>
            <a:pPr marL="0" indent="0" eaLnBrk="1" hangingPunct="1">
              <a:lnSpc>
                <a:spcPct val="90000"/>
              </a:lnSpc>
            </a:pPr>
            <a:r>
              <a:rPr lang="en-US" sz="2400">
                <a:latin typeface="Palatino" charset="0"/>
                <a:ea typeface="ＭＳ Ｐゴシック" charset="0"/>
              </a:rPr>
              <a:t>The energy that is transferred when gases change volume is called </a:t>
            </a:r>
            <a:r>
              <a:rPr lang="en-US" sz="2400" i="1">
                <a:latin typeface="Palatino" charset="0"/>
                <a:ea typeface="ＭＳ Ｐゴシック" charset="0"/>
              </a:rPr>
              <a:t>PV </a:t>
            </a:r>
            <a:r>
              <a:rPr lang="en-US" sz="2400">
                <a:latin typeface="Palatino" charset="0"/>
                <a:ea typeface="ＭＳ Ｐゴシック" charset="0"/>
              </a:rPr>
              <a:t>work.</a:t>
            </a:r>
          </a:p>
          <a:p>
            <a:pPr marL="0" indent="0" eaLnBrk="1" hangingPunct="1">
              <a:lnSpc>
                <a:spcPct val="90000"/>
              </a:lnSpc>
            </a:pPr>
            <a:r>
              <a:rPr lang="en-US" sz="2400">
                <a:latin typeface="Palatino" charset="0"/>
                <a:ea typeface="ＭＳ Ｐゴシック" charset="0"/>
              </a:rPr>
              <a:t>	</a:t>
            </a:r>
            <a:r>
              <a:rPr lang="en-US" sz="2400" i="1">
                <a:latin typeface="Palatino" charset="0"/>
                <a:ea typeface="ＭＳ Ｐゴシック" charset="0"/>
              </a:rPr>
              <a:t>W = P</a:t>
            </a:r>
            <a:r>
              <a:rPr lang="en-US" sz="2400" i="1">
                <a:latin typeface="Lucida Grande" charset="0"/>
                <a:ea typeface="ＭＳ Ｐゴシック" charset="0"/>
              </a:rPr>
              <a:t>∆</a:t>
            </a:r>
            <a:r>
              <a:rPr lang="en-US" sz="2400" i="1">
                <a:latin typeface="Palatino" charset="0"/>
                <a:ea typeface="ＭＳ Ｐゴシック" charset="0"/>
              </a:rPr>
              <a:t>V</a:t>
            </a:r>
            <a:endParaRPr lang="en-US"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4933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Wrap Up</a:t>
            </a:r>
          </a:p>
        </p:txBody>
      </p:sp>
      <p:sp>
        <p:nvSpPr>
          <p:cNvPr id="9728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1981200"/>
            <a:ext cx="7010400" cy="40386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</a:pPr>
            <a:r>
              <a:rPr lang="en-US" sz="2400">
                <a:latin typeface="Palatino" charset="0"/>
                <a:ea typeface="ＭＳ Ｐゴシック" charset="0"/>
              </a:rPr>
              <a:t>How can a chemical reaction be used to do work?</a:t>
            </a:r>
          </a:p>
          <a:p>
            <a:pPr marL="457200" lvl="1" indent="-342900" eaLnBrk="1" hangingPunct="1">
              <a:lnSpc>
                <a:spcPct val="90000"/>
              </a:lnSpc>
            </a:pPr>
            <a:r>
              <a:rPr lang="en-US" sz="2400">
                <a:latin typeface="Palatino" charset="0"/>
                <a:ea typeface="ＭＳ Ｐゴシック" charset="0"/>
              </a:rPr>
              <a:t>Energy can be used to do work.</a:t>
            </a:r>
          </a:p>
          <a:p>
            <a:pPr marL="457200" lvl="1" indent="-342900" eaLnBrk="1" hangingPunct="1">
              <a:lnSpc>
                <a:spcPct val="90000"/>
              </a:lnSpc>
            </a:pPr>
            <a:r>
              <a:rPr lang="en-US" sz="2400">
                <a:latin typeface="Palatino" charset="0"/>
                <a:ea typeface="ＭＳ Ｐゴシック" charset="0"/>
              </a:rPr>
              <a:t>When a force acts on and moves an object in the direction of the force, it is doing work on that object. Work is equal to force times distance, </a:t>
            </a:r>
            <a:r>
              <a:rPr lang="en-US" sz="2400" i="1">
                <a:latin typeface="Palatino" charset="0"/>
                <a:ea typeface="ＭＳ Ｐゴシック" charset="0"/>
              </a:rPr>
              <a:t>W </a:t>
            </a:r>
            <a:r>
              <a:rPr lang="en-US" sz="2400">
                <a:latin typeface="Palatino" charset="0"/>
                <a:ea typeface="ＭＳ Ｐゴシック" charset="0"/>
              </a:rPr>
              <a:t>= </a:t>
            </a:r>
            <a:r>
              <a:rPr lang="en-US" sz="2400" i="1">
                <a:latin typeface="Palatino" charset="0"/>
                <a:ea typeface="ＭＳ Ｐゴシック" charset="0"/>
              </a:rPr>
              <a:t>F • d, </a:t>
            </a:r>
            <a:r>
              <a:rPr lang="en-US" sz="2400">
                <a:latin typeface="Palatino" charset="0"/>
                <a:ea typeface="ＭＳ Ｐゴシック" charset="0"/>
              </a:rPr>
              <a:t>and can be expressed in Newton-meters or joules.</a:t>
            </a:r>
          </a:p>
          <a:p>
            <a:pPr marL="457200" lvl="1" indent="-342900" eaLnBrk="1" hangingPunct="1">
              <a:lnSpc>
                <a:spcPct val="90000"/>
              </a:lnSpc>
            </a:pPr>
            <a:r>
              <a:rPr lang="en-US" sz="2400">
                <a:latin typeface="Palatino" charset="0"/>
                <a:ea typeface="ＭＳ Ｐゴシック" charset="0"/>
              </a:rPr>
              <a:t>The two sources of work that can come from chemical reactions are heat transfer and the expansion or contraction of matter (usually expanding gases).</a:t>
            </a:r>
          </a:p>
          <a:p>
            <a:pPr marL="457200" lvl="1" indent="-342900" eaLnBrk="1" hangingPunct="1">
              <a:lnSpc>
                <a:spcPct val="90000"/>
              </a:lnSpc>
            </a:pPr>
            <a:endParaRPr lang="en-US" sz="2000">
              <a:latin typeface="Palatino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0101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Palatino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8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84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328</Words>
  <Application>Microsoft Office PowerPoint</Application>
  <PresentationFormat>On-screen Show (4:3)</PresentationFormat>
  <Paragraphs>49</Paragraphs>
  <Slides>11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Blank Presentation</vt:lpstr>
      <vt:lpstr>Living By Chemistry SECOND EDITION</vt:lpstr>
      <vt:lpstr>Lesson 107: Make It Work</vt:lpstr>
      <vt:lpstr>ChemCatalyst</vt:lpstr>
      <vt:lpstr>Key Question</vt:lpstr>
      <vt:lpstr>You will be able to:</vt:lpstr>
      <vt:lpstr>Prepare for the Classwork</vt:lpstr>
      <vt:lpstr>Discussion Notes (cont.)</vt:lpstr>
      <vt:lpstr>Discussion Notes (cont.)</vt:lpstr>
      <vt:lpstr>Wrap Up</vt:lpstr>
      <vt:lpstr>Wrap Up (cont.)</vt:lpstr>
      <vt:lpstr>Check-In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107: Make It Work</dc:title>
  <dc:creator>Matthew Belford</dc:creator>
  <cp:lastModifiedBy>hbadmin</cp:lastModifiedBy>
  <cp:revision>4</cp:revision>
  <dcterms:created xsi:type="dcterms:W3CDTF">2014-12-05T23:07:24Z</dcterms:created>
  <dcterms:modified xsi:type="dcterms:W3CDTF">2015-05-27T22:34:10Z</dcterms:modified>
</cp:coreProperties>
</file>