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62B69-07F9-0F49-A9B2-C8C85BEEB876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9CB60-2F20-3A4E-A7DF-01B873E32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65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F4EBD18-4D4A-994D-BFB4-069F25BCAD8D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5456991-F062-E449-B6B7-46A91147298D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7F2F98-69BB-3144-BE11-779F3DFC71D3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5AA2B8E-E71B-E946-904E-E3D7BF8C1521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D790BB-E664-A045-A372-7D51448BF3A5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91850A-18D5-A742-B622-0805E2220806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AD7ED0-E873-194E-9DD0-CFAA902CF08E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08D2A3-2743-7F48-A3D5-A3B5F845B121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B3795D8-3775-384B-8C47-6A85EFBA4619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5D94A16-0BC0-4A49-B319-5DDB4112FCD9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FCEA644-8BDA-3A46-A9D4-BD6B7D9745F0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290710-1E42-704F-A75F-4719EDF18103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734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17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15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70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85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391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87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49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81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25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109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927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734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9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391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E16E23"/>
                </a:solidFill>
                <a:ea typeface="ＭＳ Ｐゴシック" charset="0"/>
              </a:rPr>
              <a:t>Unit 5: FIRE</a:t>
            </a:r>
          </a:p>
          <a:p>
            <a:pPr marL="0" indent="0" eaLnBrk="1" hangingPunct="1"/>
            <a:r>
              <a:rPr lang="en-US" sz="2400" dirty="0">
                <a:solidFill>
                  <a:srgbClr val="E16E23"/>
                </a:solidFill>
                <a:ea typeface="ＭＳ Ｐゴシック" charset="0"/>
              </a:rPr>
              <a:t>Energy, Thermodynamics, and Oxidation-Reduction</a:t>
            </a:r>
            <a:endParaRPr lang="en-US" sz="24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30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438400"/>
            <a:ext cx="2743200" cy="1981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 spark or other input of energy is needed to start a fire.</a:t>
            </a:r>
            <a:endParaRPr lang="en-US" sz="2400" b="1">
              <a:latin typeface="Palatino" charset="0"/>
              <a:ea typeface="ＭＳ Ｐゴシック" charset="0"/>
            </a:endParaRPr>
          </a:p>
        </p:txBody>
      </p:sp>
      <p:pic>
        <p:nvPicPr>
          <p:cNvPr id="76803" name="Picture 5" descr="LBCTCM_05_0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119313"/>
            <a:ext cx="4267200" cy="390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4" name="Text Box 6"/>
          <p:cNvSpPr txBox="1">
            <a:spLocks noChangeArrowheads="1"/>
          </p:cNvSpPr>
          <p:nvPr/>
        </p:nvSpPr>
        <p:spPr bwMode="auto">
          <a:xfrm>
            <a:off x="1371600" y="4495800"/>
            <a:ext cx="4267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The fire tetrahedron represents the four factors necessary for fire to occur.</a:t>
            </a:r>
          </a:p>
        </p:txBody>
      </p:sp>
      <p:sp>
        <p:nvSpPr>
          <p:cNvPr id="76805" name="Rectangle 8"/>
          <p:cNvSpPr>
            <a:spLocks noChangeArrowheads="1"/>
          </p:cNvSpPr>
          <p:nvPr/>
        </p:nvSpPr>
        <p:spPr bwMode="auto">
          <a:xfrm>
            <a:off x="6553200" y="1981200"/>
            <a:ext cx="1524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69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71628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How can you control the speed of a reaction?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rate of a reaction can be increased by increasing the probability of collisions between the molecules of the reactants.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Some ways to increase the rate of a reaction are to increase the surface areas of the reactants, to increase the concentration of the reactants, to conduct the reaction at a higher temperature, to mix the reactants, and to use a catalyst.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If the activation energy of a reaction can be lowered, the rate of the chemical reaction will increase. Catalysts lower the activation energy.</a:t>
            </a:r>
            <a:endParaRPr lang="en-US" sz="18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64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0"/>
              </a:rPr>
              <a:t>Check-In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9342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You want to burn a piece of binder paper. Name three things you can do to increase the rate of combustion of the paper.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31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Lesson 106: Speed Things Up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solidFill>
                  <a:srgbClr val="000000"/>
                </a:solidFill>
                <a:latin typeface="Palatino" charset="0"/>
                <a:ea typeface="ＭＳ Ｐゴシック" charset="0"/>
              </a:rPr>
              <a:t>Rate of Reaction</a:t>
            </a: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52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Paper and a log are made from the same compounds. Why don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t they burn at the same speed?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75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can you control the speed of a reaction?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18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describe the conditions that speed up reactions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explain how a catalyst works</a:t>
            </a:r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53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Demonstration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as a whole class.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Wear safety goggles during the demonstration.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48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66800"/>
            <a:ext cx="7924800" cy="9144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2514600" cy="4191000"/>
          </a:xfrm>
        </p:spPr>
        <p:txBody>
          <a:bodyPr/>
          <a:lstStyle/>
          <a:p>
            <a:pPr marL="0" indent="0" eaLnBrk="1" hangingPunct="1"/>
            <a:r>
              <a:rPr lang="en-US" sz="2000">
                <a:latin typeface="Palatino" charset="0"/>
                <a:ea typeface="ＭＳ Ｐゴシック" charset="0"/>
              </a:rPr>
              <a:t>For a reaction to occur, the reactants must collide with one another with enough energy and in the correct orientation to break bonds in the reactants and form new bonds.</a:t>
            </a:r>
            <a:endParaRPr lang="en-US">
              <a:latin typeface="Arial" charset="0"/>
              <a:ea typeface="ＭＳ Ｐゴシック" charset="0"/>
            </a:endParaRPr>
          </a:p>
        </p:txBody>
      </p:sp>
      <p:pic>
        <p:nvPicPr>
          <p:cNvPr id="70659" name="Picture 7" descr="LBCSE_941_05_09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32" b="10547"/>
          <a:stretch>
            <a:fillRect/>
          </a:stretch>
        </p:blipFill>
        <p:spPr bwMode="auto">
          <a:xfrm>
            <a:off x="3048000" y="2514600"/>
            <a:ext cx="5486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0" name="Text Box 8"/>
          <p:cNvSpPr txBox="1">
            <a:spLocks noChangeArrowheads="1"/>
          </p:cNvSpPr>
          <p:nvPr/>
        </p:nvSpPr>
        <p:spPr bwMode="auto">
          <a:xfrm>
            <a:off x="3124200" y="2057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 baseline="0">
                <a:solidFill>
                  <a:srgbClr val="000000"/>
                </a:solidFill>
              </a:rPr>
              <a:t>Enough energy but incorrect orientation:</a:t>
            </a:r>
          </a:p>
        </p:txBody>
      </p:sp>
      <p:sp>
        <p:nvSpPr>
          <p:cNvPr id="70661" name="Text Box 9"/>
          <p:cNvSpPr txBox="1">
            <a:spLocks noChangeArrowheads="1"/>
          </p:cNvSpPr>
          <p:nvPr/>
        </p:nvSpPr>
        <p:spPr bwMode="auto">
          <a:xfrm>
            <a:off x="4953000" y="20574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 baseline="0">
                <a:solidFill>
                  <a:srgbClr val="000000"/>
                </a:solidFill>
              </a:rPr>
              <a:t>Correct orientation but not enough energy:</a:t>
            </a:r>
          </a:p>
        </p:txBody>
      </p:sp>
      <p:sp>
        <p:nvSpPr>
          <p:cNvPr id="70662" name="Text Box 10"/>
          <p:cNvSpPr txBox="1">
            <a:spLocks noChangeArrowheads="1"/>
          </p:cNvSpPr>
          <p:nvPr/>
        </p:nvSpPr>
        <p:spPr bwMode="auto">
          <a:xfrm>
            <a:off x="6858000" y="20574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 baseline="0">
                <a:solidFill>
                  <a:srgbClr val="000000"/>
                </a:solidFill>
              </a:rPr>
              <a:t>Enough energy and correct orientation:</a:t>
            </a:r>
          </a:p>
        </p:txBody>
      </p:sp>
      <p:sp>
        <p:nvSpPr>
          <p:cNvPr id="70663" name="Text Box 11"/>
          <p:cNvSpPr txBox="1">
            <a:spLocks noChangeArrowheads="1"/>
          </p:cNvSpPr>
          <p:nvPr/>
        </p:nvSpPr>
        <p:spPr bwMode="auto">
          <a:xfrm>
            <a:off x="3200400" y="5410200"/>
            <a:ext cx="1600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 baseline="0">
                <a:solidFill>
                  <a:srgbClr val="000000"/>
                </a:solidFill>
              </a:rPr>
              <a:t>No products form.</a:t>
            </a:r>
          </a:p>
        </p:txBody>
      </p:sp>
      <p:sp>
        <p:nvSpPr>
          <p:cNvPr id="70664" name="Text Box 12"/>
          <p:cNvSpPr txBox="1">
            <a:spLocks noChangeArrowheads="1"/>
          </p:cNvSpPr>
          <p:nvPr/>
        </p:nvSpPr>
        <p:spPr bwMode="auto">
          <a:xfrm>
            <a:off x="5181600" y="5410200"/>
            <a:ext cx="1600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 baseline="0">
                <a:solidFill>
                  <a:srgbClr val="000000"/>
                </a:solidFill>
              </a:rPr>
              <a:t>No products form.</a:t>
            </a:r>
          </a:p>
        </p:txBody>
      </p:sp>
      <p:sp>
        <p:nvSpPr>
          <p:cNvPr id="70665" name="Text Box 13"/>
          <p:cNvSpPr txBox="1">
            <a:spLocks noChangeArrowheads="1"/>
          </p:cNvSpPr>
          <p:nvPr/>
        </p:nvSpPr>
        <p:spPr bwMode="auto">
          <a:xfrm>
            <a:off x="7086600" y="5410200"/>
            <a:ext cx="1447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 baseline="0">
                <a:solidFill>
                  <a:srgbClr val="000000"/>
                </a:solidFill>
              </a:rPr>
              <a:t>Products form.</a:t>
            </a:r>
          </a:p>
        </p:txBody>
      </p:sp>
    </p:spTree>
    <p:extLst>
      <p:ext uri="{BB962C8B-B14F-4D97-AF65-F5344CB8AC3E}">
        <p14:creationId xmlns:p14="http://schemas.microsoft.com/office/powerpoint/2010/main" val="65342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010400" cy="38100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 variety of factors affect the rate at which a reaction will proceed.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	Surface area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	Mixing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	Temperature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	Concentration or pressure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	Energy</a:t>
            </a:r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6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7800" y="2209800"/>
            <a:ext cx="3200400" cy="38100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 catalyst is a substance that is added to a reaction mixture to speed up the reaction.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Catalysts work in two main ways.</a:t>
            </a:r>
            <a:endParaRPr lang="en-US" sz="2400" b="1">
              <a:latin typeface="Palatino" charset="0"/>
              <a:ea typeface="ＭＳ Ｐゴシック" charset="0"/>
            </a:endParaRPr>
          </a:p>
        </p:txBody>
      </p:sp>
      <p:pic>
        <p:nvPicPr>
          <p:cNvPr id="74755" name="Picture 5" descr="LBCSE_941_05_09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0"/>
            <a:ext cx="4344988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353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382</Words>
  <Application>Microsoft Office PowerPoint</Application>
  <PresentationFormat>On-screen Show (4:3)</PresentationFormat>
  <Paragraphs>58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Living By Chemistry SECOND EDITION</vt:lpstr>
      <vt:lpstr>Lesson 106: Speed Things Up</vt:lpstr>
      <vt:lpstr>ChemCatalyst</vt:lpstr>
      <vt:lpstr>Key Question</vt:lpstr>
      <vt:lpstr>You will be able to:</vt:lpstr>
      <vt:lpstr>Prepare for the Demonstration</vt:lpstr>
      <vt:lpstr>Discussion Notes</vt:lpstr>
      <vt:lpstr>Discussion Notes (cont.)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106: Speed Things Up</dc:title>
  <dc:creator>Matthew Belford</dc:creator>
  <cp:lastModifiedBy>hbadmin</cp:lastModifiedBy>
  <cp:revision>4</cp:revision>
  <dcterms:created xsi:type="dcterms:W3CDTF">2014-12-05T23:07:12Z</dcterms:created>
  <dcterms:modified xsi:type="dcterms:W3CDTF">2015-05-27T22:33:38Z</dcterms:modified>
</cp:coreProperties>
</file>