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2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2305DD-0C63-4348-AA9A-985665769AD9}" type="datetimeFigureOut">
              <a:rPr lang="en-US" smtClean="0"/>
              <a:t>5/27/2015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0A161-6307-6849-82F5-313D1C5DD257}" type="slidenum">
              <a:rPr lang="en-US" smtClean="0"/>
              <a:t>‹#›</a:t>
            </a:fld>
            <a:endParaRPr lang="en-US"/>
          </a:p>
        </p:txBody>
      </p:sp>
    </p:spTree>
    <p:extLst>
      <p:ext uri="{BB962C8B-B14F-4D97-AF65-F5344CB8AC3E}">
        <p14:creationId xmlns:p14="http://schemas.microsoft.com/office/powerpoint/2010/main" val="32731110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F4EBD18-4D4A-994D-BFB4-069F25BCAD8D}" type="slidenum">
              <a:rPr lang="en-US" sz="1200">
                <a:solidFill>
                  <a:prstClr val="black"/>
                </a:solidFill>
              </a:rPr>
              <a:pPr/>
              <a:t>1</a:t>
            </a:fld>
            <a:endParaRPr lang="en-US" sz="1200">
              <a:solidFill>
                <a:prstClr val="black"/>
              </a:solidFill>
            </a:endParaRPr>
          </a:p>
        </p:txBody>
      </p:sp>
      <p:sp>
        <p:nvSpPr>
          <p:cNvPr id="68611"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097D175-D34A-9E4E-B759-B482088616AB}" type="slidenum">
              <a:rPr lang="en-US" sz="1200">
                <a:solidFill>
                  <a:prstClr val="black"/>
                </a:solidFill>
              </a:rPr>
              <a:pPr/>
              <a:t>10</a:t>
            </a:fld>
            <a:endParaRPr lang="en-US" sz="1200">
              <a:solidFill>
                <a:prstClr val="black"/>
              </a:solidFill>
            </a:endParaRPr>
          </a:p>
        </p:txBody>
      </p:sp>
      <p:sp>
        <p:nvSpPr>
          <p:cNvPr id="75779"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D876E48-074D-5A4A-873C-5E49D377B7B2}" type="slidenum">
              <a:rPr lang="en-US" sz="1200">
                <a:solidFill>
                  <a:prstClr val="black"/>
                </a:solidFill>
              </a:rPr>
              <a:pPr/>
              <a:t>11</a:t>
            </a:fld>
            <a:endParaRPr lang="en-US" sz="1200">
              <a:solidFill>
                <a:prstClr val="black"/>
              </a:solidFill>
            </a:endParaRPr>
          </a:p>
        </p:txBody>
      </p:sp>
      <p:sp>
        <p:nvSpPr>
          <p:cNvPr id="76803"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CDF3A7A-F9AE-D342-8EE8-7F9C56EE6A1C}" type="slidenum">
              <a:rPr lang="en-US" sz="1200">
                <a:solidFill>
                  <a:prstClr val="black"/>
                </a:solidFill>
              </a:rPr>
              <a:pPr/>
              <a:t>12</a:t>
            </a:fld>
            <a:endParaRPr lang="en-US" sz="1200">
              <a:solidFill>
                <a:prstClr val="black"/>
              </a:solidFill>
            </a:endParaRPr>
          </a:p>
        </p:txBody>
      </p:sp>
      <p:sp>
        <p:nvSpPr>
          <p:cNvPr id="77827"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9BAB989-726F-7C44-8EF6-893C0CEC2AD8}" type="slidenum">
              <a:rPr lang="en-US" sz="1200">
                <a:solidFill>
                  <a:prstClr val="black"/>
                </a:solidFill>
              </a:rPr>
              <a:pPr/>
              <a:t>13</a:t>
            </a:fld>
            <a:endParaRPr lang="en-US" sz="1200">
              <a:solidFill>
                <a:prstClr val="black"/>
              </a:solidFill>
            </a:endParaRPr>
          </a:p>
        </p:txBody>
      </p:sp>
      <p:sp>
        <p:nvSpPr>
          <p:cNvPr id="78851"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033EED3F-CA33-7A45-91D6-4B1B90DE5F2C}" type="slidenum">
              <a:rPr lang="en-US" sz="1200">
                <a:solidFill>
                  <a:prstClr val="black"/>
                </a:solidFill>
              </a:rPr>
              <a:pPr/>
              <a:t>14</a:t>
            </a:fld>
            <a:endParaRPr lang="en-US" sz="1200">
              <a:solidFill>
                <a:prstClr val="black"/>
              </a:solidFill>
            </a:endParaRPr>
          </a:p>
        </p:txBody>
      </p:sp>
      <p:sp>
        <p:nvSpPr>
          <p:cNvPr id="79875" name="Rectangle 2"/>
          <p:cNvSpPr>
            <a:spLocks noGrp="1" noRot="1" noChangeAspect="1" noChangeArrowheads="1" noTextEdit="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2255F90-1100-F24D-BDBB-AA889A4B2422}" type="slidenum">
              <a:rPr lang="en-US" sz="1200">
                <a:solidFill>
                  <a:prstClr val="black"/>
                </a:solidFill>
              </a:rPr>
              <a:pPr/>
              <a:t>2</a:t>
            </a:fld>
            <a:endParaRPr lang="en-US" sz="1200">
              <a:solidFill>
                <a:prstClr val="black"/>
              </a:solidFill>
            </a:endParaRPr>
          </a:p>
        </p:txBody>
      </p:sp>
      <p:sp>
        <p:nvSpPr>
          <p:cNvPr id="67587"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826C76C-DDB1-D14B-B533-8330227C783A}" type="slidenum">
              <a:rPr lang="en-US" sz="1200">
                <a:solidFill>
                  <a:prstClr val="black"/>
                </a:solidFill>
              </a:rPr>
              <a:pPr/>
              <a:t>3</a:t>
            </a:fld>
            <a:endParaRPr lang="en-US" sz="1200">
              <a:solidFill>
                <a:prstClr val="black"/>
              </a:solidFill>
            </a:endParaRPr>
          </a:p>
        </p:txBody>
      </p:sp>
      <p:sp>
        <p:nvSpPr>
          <p:cNvPr id="68611" name="Rectangle 2"/>
          <p:cNvSpPr>
            <a:spLocks noGrp="1" noRot="1" noChangeAspect="1" noChangeArrowheads="1" noTextEdit="1"/>
          </p:cNvSpPr>
          <p:nvPr>
            <p:ph type="sldImg"/>
          </p:nvPr>
        </p:nvSpPr>
        <p:spPr>
          <a:solidFill>
            <a:srgbClr val="FFFFFF"/>
          </a:solidFill>
          <a:ln/>
        </p:spPr>
      </p:sp>
      <p:sp>
        <p:nvSpPr>
          <p:cNvPr id="3686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22A033D-8943-AE40-9EA9-EEE2278199C7}" type="slidenum">
              <a:rPr lang="en-US" sz="1200">
                <a:solidFill>
                  <a:prstClr val="black"/>
                </a:solidFill>
              </a:rPr>
              <a:pPr/>
              <a:t>4</a:t>
            </a:fld>
            <a:endParaRPr lang="en-US" sz="1200">
              <a:solidFill>
                <a:prstClr val="black"/>
              </a:solidFill>
            </a:endParaRPr>
          </a:p>
        </p:txBody>
      </p:sp>
      <p:sp>
        <p:nvSpPr>
          <p:cNvPr id="69635"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1B9395D-75D4-A14D-AE1F-71D122D7F375}" type="slidenum">
              <a:rPr lang="en-US" sz="1200">
                <a:solidFill>
                  <a:prstClr val="black"/>
                </a:solidFill>
              </a:rPr>
              <a:pPr/>
              <a:t>5</a:t>
            </a:fld>
            <a:endParaRPr lang="en-US" sz="1200">
              <a:solidFill>
                <a:prstClr val="black"/>
              </a:solidFill>
            </a:endParaRPr>
          </a:p>
        </p:txBody>
      </p:sp>
      <p:sp>
        <p:nvSpPr>
          <p:cNvPr id="70659"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C2B6A83-3CBD-FD42-9353-D91E514633E2}" type="slidenum">
              <a:rPr lang="en-US" sz="1200">
                <a:solidFill>
                  <a:prstClr val="black"/>
                </a:solidFill>
              </a:rPr>
              <a:pPr/>
              <a:t>6</a:t>
            </a:fld>
            <a:endParaRPr lang="en-US" sz="1200">
              <a:solidFill>
                <a:prstClr val="black"/>
              </a:solidFill>
            </a:endParaRPr>
          </a:p>
        </p:txBody>
      </p:sp>
      <p:sp>
        <p:nvSpPr>
          <p:cNvPr id="71683" name="Rectangle 2"/>
          <p:cNvSpPr>
            <a:spLocks noGrp="1" noRot="1" noChangeAspect="1" noChangeArrowheads="1" noTextEdit="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76B12EB-3CF1-994C-A9DE-EF9F3269714B}" type="slidenum">
              <a:rPr lang="en-US" sz="1200">
                <a:solidFill>
                  <a:prstClr val="black"/>
                </a:solidFill>
              </a:rPr>
              <a:pPr/>
              <a:t>7</a:t>
            </a:fld>
            <a:endParaRPr lang="en-US" sz="1200">
              <a:solidFill>
                <a:prstClr val="black"/>
              </a:solidFill>
            </a:endParaRPr>
          </a:p>
        </p:txBody>
      </p:sp>
      <p:sp>
        <p:nvSpPr>
          <p:cNvPr id="72707"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4FE92A3-4E57-1940-8063-1FCB6BB91E3D}" type="slidenum">
              <a:rPr lang="en-US" sz="1200">
                <a:solidFill>
                  <a:prstClr val="black"/>
                </a:solidFill>
              </a:rPr>
              <a:pPr/>
              <a:t>8</a:t>
            </a:fld>
            <a:endParaRPr lang="en-US" sz="1200">
              <a:solidFill>
                <a:prstClr val="black"/>
              </a:solidFill>
            </a:endParaRPr>
          </a:p>
        </p:txBody>
      </p:sp>
      <p:sp>
        <p:nvSpPr>
          <p:cNvPr id="73731"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74B97F7-8796-2D4F-92F6-A77837490F86}" type="slidenum">
              <a:rPr lang="en-US" sz="1200">
                <a:solidFill>
                  <a:prstClr val="black"/>
                </a:solidFill>
              </a:rPr>
              <a:pPr/>
              <a:t>9</a:t>
            </a:fld>
            <a:endParaRPr lang="en-US" sz="1200">
              <a:solidFill>
                <a:prstClr val="black"/>
              </a:solidFill>
            </a:endParaRPr>
          </a:p>
        </p:txBody>
      </p:sp>
      <p:sp>
        <p:nvSpPr>
          <p:cNvPr id="74755"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260306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3402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099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436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4277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582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643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604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759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42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014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675809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E16E23"/>
          </a:solidFill>
          <a:latin typeface="+mj-lt"/>
          <a:ea typeface="+mj-ea"/>
          <a:cs typeface="ＭＳ Ｐゴシック" charset="0"/>
        </a:defRPr>
      </a:lvl1pPr>
      <a:lvl2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2pPr>
      <a:lvl3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3pPr>
      <a:lvl4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4pPr>
      <a:lvl5pPr algn="l" rtl="0" eaLnBrk="0" fontAlgn="base" hangingPunct="0">
        <a:spcBef>
          <a:spcPct val="0"/>
        </a:spcBef>
        <a:spcAft>
          <a:spcPct val="0"/>
        </a:spcAft>
        <a:defRPr sz="3600" b="1">
          <a:solidFill>
            <a:srgbClr val="E16E23"/>
          </a:solidFill>
          <a:latin typeface="Arial" charset="0"/>
          <a:ea typeface="ＭＳ Ｐゴシック" pitchFamily="84" charset="-128"/>
          <a:cs typeface="ＭＳ Ｐゴシック" charset="0"/>
        </a:defRPr>
      </a:lvl5pPr>
      <a:lvl6pPr marL="457200" algn="l" rtl="0" fontAlgn="base">
        <a:spcBef>
          <a:spcPct val="0"/>
        </a:spcBef>
        <a:spcAft>
          <a:spcPct val="0"/>
        </a:spcAft>
        <a:defRPr sz="3600" b="1">
          <a:solidFill>
            <a:srgbClr val="E16E23"/>
          </a:solidFill>
          <a:latin typeface="Arial" charset="0"/>
          <a:ea typeface="ＭＳ Ｐゴシック" pitchFamily="84" charset="-128"/>
        </a:defRPr>
      </a:lvl6pPr>
      <a:lvl7pPr marL="914400" algn="l" rtl="0" fontAlgn="base">
        <a:spcBef>
          <a:spcPct val="0"/>
        </a:spcBef>
        <a:spcAft>
          <a:spcPct val="0"/>
        </a:spcAft>
        <a:defRPr sz="3600" b="1">
          <a:solidFill>
            <a:srgbClr val="E16E23"/>
          </a:solidFill>
          <a:latin typeface="Arial" charset="0"/>
          <a:ea typeface="ＭＳ Ｐゴシック" pitchFamily="84" charset="-128"/>
        </a:defRPr>
      </a:lvl7pPr>
      <a:lvl8pPr marL="1371600" algn="l" rtl="0" fontAlgn="base">
        <a:spcBef>
          <a:spcPct val="0"/>
        </a:spcBef>
        <a:spcAft>
          <a:spcPct val="0"/>
        </a:spcAft>
        <a:defRPr sz="3600" b="1">
          <a:solidFill>
            <a:srgbClr val="E16E23"/>
          </a:solidFill>
          <a:latin typeface="Arial" charset="0"/>
          <a:ea typeface="ＭＳ Ｐゴシック" pitchFamily="84" charset="-128"/>
        </a:defRPr>
      </a:lvl8pPr>
      <a:lvl9pPr marL="1828800" algn="l" rtl="0" fontAlgn="base">
        <a:spcBef>
          <a:spcPct val="0"/>
        </a:spcBef>
        <a:spcAft>
          <a:spcPct val="0"/>
        </a:spcAft>
        <a:defRPr sz="3600" b="1">
          <a:solidFill>
            <a:srgbClr val="E16E23"/>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7391400" cy="2895600"/>
          </a:xfrm>
        </p:spPr>
        <p:txBody>
          <a:bodyPr/>
          <a:lstStyle/>
          <a:p>
            <a:pPr marL="0" indent="0" eaLnBrk="1" hangingPunct="1"/>
            <a:r>
              <a:rPr lang="en-US" b="1" dirty="0">
                <a:solidFill>
                  <a:srgbClr val="E16E23"/>
                </a:solidFill>
                <a:ea typeface="ＭＳ Ｐゴシック" charset="0"/>
              </a:rPr>
              <a:t>Unit 5: FIRE</a:t>
            </a:r>
          </a:p>
          <a:p>
            <a:pPr marL="0" indent="0" eaLnBrk="1" hangingPunct="1"/>
            <a:r>
              <a:rPr lang="en-US" sz="2400" dirty="0">
                <a:solidFill>
                  <a:srgbClr val="E16E23"/>
                </a:solidFill>
                <a:ea typeface="ＭＳ Ｐゴシック" charset="0"/>
              </a:rPr>
              <a:t>Energy, Thermodynamics, and Oxidation-Reduction</a:t>
            </a:r>
            <a:endParaRPr lang="en-US" sz="2400" dirty="0">
              <a:solidFill>
                <a:srgbClr val="D2931F"/>
              </a:solidFill>
              <a:ea typeface="ＭＳ Ｐゴシック" charset="0"/>
            </a:endParaRPr>
          </a:p>
        </p:txBody>
      </p:sp>
    </p:spTree>
    <p:extLst>
      <p:ext uri="{BB962C8B-B14F-4D97-AF65-F5344CB8AC3E}">
        <p14:creationId xmlns:p14="http://schemas.microsoft.com/office/powerpoint/2010/main" val="253991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50178" name="Rectangle 3"/>
          <p:cNvSpPr>
            <a:spLocks noGrp="1" noChangeArrowheads="1"/>
          </p:cNvSpPr>
          <p:nvPr>
            <p:ph type="body" idx="1"/>
          </p:nvPr>
        </p:nvSpPr>
        <p:spPr>
          <a:xfrm>
            <a:off x="1295400" y="2057400"/>
            <a:ext cx="7162800" cy="3810000"/>
          </a:xfrm>
        </p:spPr>
        <p:txBody>
          <a:bodyPr/>
          <a:lstStyle/>
          <a:p>
            <a:pPr marL="0" indent="0" eaLnBrk="1" hangingPunct="1"/>
            <a:r>
              <a:rPr lang="en-US" sz="2400">
                <a:latin typeface="Palatino" charset="0"/>
                <a:ea typeface="ＭＳ Ｐゴシック" charset="0"/>
              </a:rPr>
              <a:t>At any point in time, all the energy in a system can be considered either kinetic energy (energy of heat and motion) or potential energy (energy of position or composition).</a:t>
            </a:r>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b="1">
              <a:latin typeface="Palatino" charset="0"/>
              <a:ea typeface="ＭＳ Ｐゴシック" charset="0"/>
            </a:endParaRPr>
          </a:p>
        </p:txBody>
      </p:sp>
      <p:pic>
        <p:nvPicPr>
          <p:cNvPr id="50179" name="Picture 4" descr="LBCTG_FIR_ 992_0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10000"/>
            <a:ext cx="6629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2471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52226" name="Rectangle 3"/>
          <p:cNvSpPr>
            <a:spLocks noGrp="1" noChangeArrowheads="1"/>
          </p:cNvSpPr>
          <p:nvPr>
            <p:ph type="body" idx="1"/>
          </p:nvPr>
        </p:nvSpPr>
        <p:spPr>
          <a:xfrm>
            <a:off x="1295400" y="2057400"/>
            <a:ext cx="7162800" cy="3810000"/>
          </a:xfrm>
        </p:spPr>
        <p:txBody>
          <a:bodyPr/>
          <a:lstStyle/>
          <a:p>
            <a:pPr marL="0" indent="0" eaLnBrk="1" hangingPunct="1">
              <a:lnSpc>
                <a:spcPct val="90000"/>
              </a:lnSpc>
            </a:pPr>
            <a:r>
              <a:rPr lang="en-US" sz="2400">
                <a:latin typeface="Palatino" charset="0"/>
                <a:ea typeface="ＭＳ Ｐゴシック" charset="0"/>
              </a:rPr>
              <a:t>When the potential energy changes, the kinetic energy also changes because energy is conserved.</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Every chemical reaction (not just combustion reactions) requires some sort of energy input to start it.</a:t>
            </a:r>
            <a:endParaRPr lang="en-US" sz="2400">
              <a:latin typeface="Arial" charset="0"/>
              <a:ea typeface="ＭＳ Ｐゴシック" charset="0"/>
            </a:endParaRPr>
          </a:p>
          <a:p>
            <a:pPr marL="0" indent="0" eaLnBrk="1" hangingPunct="1">
              <a:lnSpc>
                <a:spcPct val="90000"/>
              </a:lnSpc>
            </a:pPr>
            <a:endParaRPr lang="en-US" sz="2000">
              <a:latin typeface="Arial" charset="0"/>
              <a:ea typeface="ＭＳ Ｐゴシック" charset="0"/>
            </a:endParaRPr>
          </a:p>
          <a:p>
            <a:pPr marL="0" indent="0" eaLnBrk="1" hangingPunct="1">
              <a:lnSpc>
                <a:spcPct val="90000"/>
              </a:lnSpc>
            </a:pPr>
            <a:r>
              <a:rPr lang="en-US" sz="2400" b="1">
                <a:latin typeface="Arial" charset="0"/>
                <a:ea typeface="ＭＳ Ｐゴシック" charset="0"/>
              </a:rPr>
              <a:t>Activation energy: </a:t>
            </a:r>
            <a:r>
              <a:rPr lang="en-US" sz="2400">
                <a:latin typeface="Arial" charset="0"/>
                <a:ea typeface="ＭＳ Ｐゴシック" charset="0"/>
              </a:rPr>
              <a:t>The minimum amount of energy required to initiate a chemical process or reaction.</a:t>
            </a:r>
            <a:endParaRPr lang="en-US" sz="2000">
              <a:latin typeface="Arial" charset="0"/>
              <a:ea typeface="ＭＳ Ｐゴシック" charset="0"/>
            </a:endParaRPr>
          </a:p>
        </p:txBody>
      </p:sp>
      <p:sp>
        <p:nvSpPr>
          <p:cNvPr id="52227" name="AutoShape 4"/>
          <p:cNvSpPr>
            <a:spLocks noChangeArrowheads="1"/>
          </p:cNvSpPr>
          <p:nvPr/>
        </p:nvSpPr>
        <p:spPr bwMode="auto">
          <a:xfrm>
            <a:off x="1143000" y="4495800"/>
            <a:ext cx="7239000" cy="1219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690492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54274" name="Rectangle 3"/>
          <p:cNvSpPr>
            <a:spLocks noGrp="1" noChangeArrowheads="1"/>
          </p:cNvSpPr>
          <p:nvPr>
            <p:ph type="body" idx="1"/>
          </p:nvPr>
        </p:nvSpPr>
        <p:spPr>
          <a:xfrm>
            <a:off x="1295400" y="2057400"/>
            <a:ext cx="7162800" cy="3810000"/>
          </a:xfrm>
        </p:spPr>
        <p:txBody>
          <a:bodyPr/>
          <a:lstStyle/>
          <a:p>
            <a:pPr marL="0" indent="0" eaLnBrk="1" hangingPunct="1"/>
            <a:r>
              <a:rPr lang="en-US" sz="2400">
                <a:latin typeface="Palatino" charset="0"/>
                <a:ea typeface="ＭＳ Ｐゴシック" charset="0"/>
              </a:rPr>
              <a:t>The activation energy of a reaction depends on factors other than the value of the heat of reaction, </a:t>
            </a:r>
            <a:r>
              <a:rPr lang="en-US" sz="2400" i="1">
                <a:latin typeface="Palatino" charset="0"/>
                <a:ea typeface="ＭＳ Ｐゴシック" charset="0"/>
              </a:rPr>
              <a:t>H</a:t>
            </a:r>
            <a:r>
              <a:rPr lang="en-US" sz="2400" i="1">
                <a:latin typeface="Lucida Grande" charset="0"/>
                <a:ea typeface="ＭＳ Ｐゴシック" charset="0"/>
              </a:rPr>
              <a:t>∆</a:t>
            </a:r>
            <a:r>
              <a:rPr lang="en-US" sz="2400" i="1">
                <a:latin typeface="Palatino" charset="0"/>
                <a:ea typeface="ＭＳ Ｐゴシック" charset="0"/>
              </a:rPr>
              <a:t>.</a:t>
            </a:r>
          </a:p>
          <a:p>
            <a:pPr marL="0" indent="0" eaLnBrk="1" hangingPunct="1"/>
            <a:endParaRPr lang="en-US" sz="2000">
              <a:latin typeface="Arial" charset="0"/>
              <a:ea typeface="ＭＳ Ｐゴシック" charset="0"/>
            </a:endParaRPr>
          </a:p>
        </p:txBody>
      </p:sp>
      <p:pic>
        <p:nvPicPr>
          <p:cNvPr id="54275" name="Picture 5" descr="LBCTG_FIR_ 992_0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417888"/>
            <a:ext cx="3810000" cy="283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6" name="Picture 6" descr="LBCTG_FIR_ 992_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352800"/>
            <a:ext cx="40386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8073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56322" name="Rectangle 3"/>
          <p:cNvSpPr>
            <a:spLocks noGrp="1" noChangeArrowheads="1"/>
          </p:cNvSpPr>
          <p:nvPr>
            <p:ph type="body" idx="1"/>
          </p:nvPr>
        </p:nvSpPr>
        <p:spPr>
          <a:xfrm>
            <a:off x="1295400" y="1905000"/>
            <a:ext cx="7010400" cy="4038600"/>
          </a:xfrm>
        </p:spPr>
        <p:txBody>
          <a:bodyPr/>
          <a:lstStyle/>
          <a:p>
            <a:pPr marL="0" indent="0" eaLnBrk="1" hangingPunct="1">
              <a:lnSpc>
                <a:spcPct val="90000"/>
              </a:lnSpc>
            </a:pPr>
            <a:r>
              <a:rPr lang="en-US" sz="2400">
                <a:latin typeface="Palatino" charset="0"/>
                <a:ea typeface="ＭＳ Ｐゴシック" charset="0"/>
              </a:rPr>
              <a:t>What is the energy associated with reversing reactions?</a:t>
            </a:r>
          </a:p>
          <a:p>
            <a:pPr marL="457200" lvl="1" indent="-342900" eaLnBrk="1" hangingPunct="1">
              <a:lnSpc>
                <a:spcPct val="90000"/>
              </a:lnSpc>
            </a:pPr>
            <a:r>
              <a:rPr lang="en-US" sz="2400">
                <a:latin typeface="Palatino" charset="0"/>
                <a:ea typeface="ＭＳ Ｐゴシック" charset="0"/>
              </a:rPr>
              <a:t>The energy diagram of a reaction and the reverse reaction are mirror images of each other.</a:t>
            </a:r>
          </a:p>
          <a:p>
            <a:pPr marL="457200" lvl="1" indent="-342900" eaLnBrk="1" hangingPunct="1">
              <a:lnSpc>
                <a:spcPct val="90000"/>
              </a:lnSpc>
            </a:pPr>
            <a:r>
              <a:rPr lang="en-US" sz="2400">
                <a:latin typeface="Palatino" charset="0"/>
                <a:ea typeface="ＭＳ Ｐゴシック" charset="0"/>
              </a:rPr>
              <a:t>The energy in a chemical system is in the form of either kinetic energy or potential energy.</a:t>
            </a:r>
          </a:p>
          <a:p>
            <a:pPr marL="457200" lvl="1" indent="-342900" eaLnBrk="1" hangingPunct="1">
              <a:lnSpc>
                <a:spcPct val="90000"/>
              </a:lnSpc>
            </a:pPr>
            <a:r>
              <a:rPr lang="en-US" sz="2400">
                <a:latin typeface="Palatino" charset="0"/>
                <a:ea typeface="ＭＳ Ｐゴシック" charset="0"/>
              </a:rPr>
              <a:t>When substances combust, a great deal of potential energy is converted to kinetic energy. The potential energy of the system decreases.</a:t>
            </a:r>
          </a:p>
          <a:p>
            <a:pPr marL="457200" lvl="1" indent="-342900" eaLnBrk="1" hangingPunct="1">
              <a:lnSpc>
                <a:spcPct val="90000"/>
              </a:lnSpc>
            </a:pPr>
            <a:r>
              <a:rPr lang="en-US" sz="2400">
                <a:latin typeface="Palatino" charset="0"/>
                <a:ea typeface="ＭＳ Ｐゴシック" charset="0"/>
              </a:rPr>
              <a:t>The energy required to start a reaction is called the activation energy.</a:t>
            </a:r>
          </a:p>
        </p:txBody>
      </p:sp>
    </p:spTree>
    <p:extLst>
      <p:ext uri="{BB962C8B-B14F-4D97-AF65-F5344CB8AC3E}">
        <p14:creationId xmlns:p14="http://schemas.microsoft.com/office/powerpoint/2010/main" val="3447476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noFill/>
        </p:spPr>
        <p:txBody>
          <a:bodyPr/>
          <a:lstStyle/>
          <a:p>
            <a:pPr eaLnBrk="1" hangingPunct="1"/>
            <a:r>
              <a:rPr lang="en-US" smtClean="0">
                <a:latin typeface="Arial" charset="0"/>
                <a:ea typeface="ＭＳ Ｐゴシック" charset="0"/>
              </a:rPr>
              <a:t>Check-In</a:t>
            </a:r>
            <a:endParaRPr lang="en-US" dirty="0">
              <a:latin typeface="Arial" charset="0"/>
              <a:ea typeface="ＭＳ Ｐゴシック" charset="0"/>
            </a:endParaRPr>
          </a:p>
        </p:txBody>
      </p:sp>
      <p:sp>
        <p:nvSpPr>
          <p:cNvPr id="58370" name="Rectangle 3"/>
          <p:cNvSpPr>
            <a:spLocks noGrp="1" noChangeArrowheads="1"/>
          </p:cNvSpPr>
          <p:nvPr>
            <p:ph type="body" idx="1"/>
          </p:nvPr>
        </p:nvSpPr>
        <p:spPr>
          <a:xfrm>
            <a:off x="1295400" y="2133600"/>
            <a:ext cx="6934200" cy="3657600"/>
          </a:xfrm>
        </p:spPr>
        <p:txBody>
          <a:bodyPr/>
          <a:lstStyle/>
          <a:p>
            <a:pPr marL="533400" indent="-533400" eaLnBrk="1" hangingPunct="1">
              <a:buFontTx/>
              <a:buAutoNum type="arabicPeriod"/>
            </a:pPr>
            <a:r>
              <a:rPr lang="en-US" sz="2400">
                <a:latin typeface="Palatino" charset="0"/>
                <a:ea typeface="ＭＳ Ｐゴシック" charset="0"/>
              </a:rPr>
              <a:t>Draw an energy diagram for a reaction that releases heat. Label the energy involved in the reaction.</a:t>
            </a:r>
          </a:p>
          <a:p>
            <a:pPr marL="533400" indent="-533400" eaLnBrk="1" hangingPunct="1">
              <a:buFontTx/>
              <a:buAutoNum type="arabicPeriod"/>
            </a:pPr>
            <a:r>
              <a:rPr lang="en-US" sz="2400">
                <a:latin typeface="Palatino" charset="0"/>
                <a:ea typeface="ＭＳ Ｐゴシック" charset="0"/>
              </a:rPr>
              <a:t>Explain how your diagram shows that energy is conserved.</a:t>
            </a:r>
          </a:p>
        </p:txBody>
      </p:sp>
    </p:spTree>
    <p:extLst>
      <p:ext uri="{BB962C8B-B14F-4D97-AF65-F5344CB8AC3E}">
        <p14:creationId xmlns:p14="http://schemas.microsoft.com/office/powerpoint/2010/main" val="2841736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atin typeface="Arial" charset="0"/>
                <a:ea typeface="ＭＳ Ｐゴシック" charset="0"/>
              </a:rPr>
              <a:t>Lesson 105: Over the Hill</a:t>
            </a:r>
          </a:p>
        </p:txBody>
      </p:sp>
      <p:sp>
        <p:nvSpPr>
          <p:cNvPr id="33794" name="Rectangle 3"/>
          <p:cNvSpPr>
            <a:spLocks noGrp="1" noChangeArrowheads="1"/>
          </p:cNvSpPr>
          <p:nvPr>
            <p:ph type="body" idx="1"/>
          </p:nvPr>
        </p:nvSpPr>
        <p:spPr/>
        <p:txBody>
          <a:bodyPr/>
          <a:lstStyle/>
          <a:p>
            <a:pPr marL="0" indent="0" eaLnBrk="1" hangingPunct="1"/>
            <a:r>
              <a:rPr lang="en-US" b="1">
                <a:solidFill>
                  <a:srgbClr val="000000"/>
                </a:solidFill>
                <a:latin typeface="Palatino" charset="0"/>
                <a:ea typeface="ＭＳ Ｐゴシック" charset="0"/>
              </a:rPr>
              <a:t>Reversing Reactions</a:t>
            </a:r>
            <a:endParaRPr lang="en-US">
              <a:solidFill>
                <a:srgbClr val="000000"/>
              </a:solidFill>
              <a:latin typeface="Arial" charset="0"/>
              <a:ea typeface="ＭＳ Ｐゴシック" charset="0"/>
            </a:endParaRPr>
          </a:p>
          <a:p>
            <a:pPr marL="0" indent="0" eaLnBrk="1" hangingPunct="1"/>
            <a:endParaRPr lang="en-US" b="1">
              <a:latin typeface="Palatino" charset="0"/>
              <a:ea typeface="ＭＳ Ｐゴシック" charset="0"/>
            </a:endParaRPr>
          </a:p>
        </p:txBody>
      </p:sp>
    </p:spTree>
    <p:extLst>
      <p:ext uri="{BB962C8B-B14F-4D97-AF65-F5344CB8AC3E}">
        <p14:creationId xmlns:p14="http://schemas.microsoft.com/office/powerpoint/2010/main" val="3390915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295400" y="914400"/>
            <a:ext cx="7391400" cy="914400"/>
          </a:xfrm>
        </p:spPr>
        <p:txBody>
          <a:bodyPr/>
          <a:lstStyle/>
          <a:p>
            <a:pPr eaLnBrk="1" hangingPunct="1"/>
            <a:r>
              <a:rPr lang="en-US">
                <a:latin typeface="Arial" charset="0"/>
                <a:ea typeface="ＭＳ Ｐゴシック" charset="0"/>
              </a:rPr>
              <a:t>ChemCatalyst</a:t>
            </a:r>
          </a:p>
        </p:txBody>
      </p:sp>
      <p:sp>
        <p:nvSpPr>
          <p:cNvPr id="35842" name="Rectangle 3"/>
          <p:cNvSpPr>
            <a:spLocks noGrp="1" noChangeArrowheads="1"/>
          </p:cNvSpPr>
          <p:nvPr>
            <p:ph type="body" idx="1"/>
          </p:nvPr>
        </p:nvSpPr>
        <p:spPr>
          <a:xfrm>
            <a:off x="1295400" y="1752600"/>
            <a:ext cx="7315200" cy="4114800"/>
          </a:xfrm>
        </p:spPr>
        <p:txBody>
          <a:bodyPr/>
          <a:lstStyle/>
          <a:p>
            <a:pPr marL="0" indent="0" eaLnBrk="1" hangingPunct="1">
              <a:lnSpc>
                <a:spcPct val="90000"/>
              </a:lnSpc>
            </a:pPr>
            <a:r>
              <a:rPr lang="en-US" sz="2400">
                <a:latin typeface="Palatino" charset="0"/>
                <a:ea typeface="ＭＳ Ｐゴシック" charset="0"/>
              </a:rPr>
              <a:t>Hydrogen is considered the clean fuel of the future for automobiles. The simple chemistry behind the technology is the combustion of hydrogen to produce water and 286 kJ of heat (per mole of hydrogen used).</a:t>
            </a:r>
          </a:p>
          <a:p>
            <a:pPr marL="457200" lvl="1" indent="-342900" eaLnBrk="1" hangingPunct="1">
              <a:lnSpc>
                <a:spcPct val="90000"/>
              </a:lnSpc>
              <a:buFont typeface="Arial" charset="0"/>
              <a:buAutoNum type="arabicPeriod"/>
            </a:pPr>
            <a:r>
              <a:rPr lang="en-US" sz="2400">
                <a:latin typeface="Palatino" charset="0"/>
                <a:ea typeface="ＭＳ Ｐゴシック" charset="0"/>
              </a:rPr>
              <a:t>Write the chemical equation for this reaction. Balance it.</a:t>
            </a:r>
          </a:p>
          <a:p>
            <a:pPr marL="457200" lvl="1" indent="-342900" eaLnBrk="1" hangingPunct="1">
              <a:lnSpc>
                <a:spcPct val="90000"/>
              </a:lnSpc>
              <a:buFont typeface="Arial" charset="0"/>
              <a:buAutoNum type="arabicPeriod"/>
            </a:pPr>
            <a:r>
              <a:rPr lang="en-US" sz="2400">
                <a:latin typeface="Palatino" charset="0"/>
                <a:ea typeface="ＭＳ Ｐゴシック" charset="0"/>
              </a:rPr>
              <a:t>What is the net energy input or output of the reaction as written?</a:t>
            </a:r>
          </a:p>
          <a:p>
            <a:pPr marL="457200" lvl="1" indent="-342900" eaLnBrk="1" hangingPunct="1">
              <a:lnSpc>
                <a:spcPct val="90000"/>
              </a:lnSpc>
              <a:buFont typeface="Arial" charset="0"/>
              <a:buAutoNum type="arabicPeriod"/>
            </a:pPr>
            <a:r>
              <a:rPr lang="en-US" sz="2400">
                <a:latin typeface="Palatino" charset="0"/>
                <a:ea typeface="ＭＳ Ｐゴシック" charset="0"/>
              </a:rPr>
              <a:t>What kind of energy exchange would you expect if you completed the reverse reaction and formed hydrogen and oxygen from water? Explain your thinking.</a:t>
            </a:r>
          </a:p>
        </p:txBody>
      </p:sp>
    </p:spTree>
    <p:extLst>
      <p:ext uri="{BB962C8B-B14F-4D97-AF65-F5344CB8AC3E}">
        <p14:creationId xmlns:p14="http://schemas.microsoft.com/office/powerpoint/2010/main" val="3421134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37890"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What is the energy associated with reversing reactions?</a:t>
            </a:r>
            <a:endParaRPr lang="en-US">
              <a:latin typeface="Arial" charset="0"/>
              <a:ea typeface="ＭＳ Ｐゴシック" charset="0"/>
            </a:endParaRPr>
          </a:p>
          <a:p>
            <a:pPr marL="0" indent="0" eaLnBrk="1" hangingPunct="1"/>
            <a:endParaRPr lang="en-US">
              <a:latin typeface="Arial" charset="0"/>
              <a:ea typeface="ＭＳ Ｐゴシック" charset="0"/>
            </a:endParaRPr>
          </a:p>
        </p:txBody>
      </p:sp>
    </p:spTree>
    <p:extLst>
      <p:ext uri="{BB962C8B-B14F-4D97-AF65-F5344CB8AC3E}">
        <p14:creationId xmlns:p14="http://schemas.microsoft.com/office/powerpoint/2010/main" val="569864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39938"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use energy diagrams to compare forward and reverse reactions</a:t>
            </a:r>
          </a:p>
          <a:p>
            <a:pPr marL="457200" indent="-457200" eaLnBrk="1" hangingPunct="1">
              <a:buFontTx/>
              <a:buChar char="•"/>
            </a:pPr>
            <a:r>
              <a:rPr lang="en-US" sz="2400">
                <a:latin typeface="Palatino" charset="0"/>
                <a:ea typeface="ＭＳ Ｐゴシック" charset="0"/>
              </a:rPr>
              <a:t>explain changes in kinetic and potential energy in chemical reactions</a:t>
            </a:r>
          </a:p>
          <a:p>
            <a:pPr marL="457200" indent="-457200" eaLnBrk="1" hangingPunct="1">
              <a:buFontTx/>
              <a:buChar char="•"/>
            </a:pPr>
            <a:r>
              <a:rPr lang="en-US" sz="2400">
                <a:latin typeface="Palatino" charset="0"/>
                <a:ea typeface="ＭＳ Ｐゴシック" charset="0"/>
              </a:rPr>
              <a:t>define activation energy</a:t>
            </a:r>
            <a:endParaRPr lang="en-US">
              <a:latin typeface="Arial" charset="0"/>
              <a:ea typeface="ＭＳ Ｐゴシック" charset="0"/>
            </a:endParaRPr>
          </a:p>
          <a:p>
            <a:pPr marL="457200" indent="-45720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2445333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Classwork</a:t>
            </a:r>
          </a:p>
        </p:txBody>
      </p:sp>
      <p:sp>
        <p:nvSpPr>
          <p:cNvPr id="41986"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Work individually.</a:t>
            </a: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1560240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44034" name="Rectangle 3"/>
          <p:cNvSpPr>
            <a:spLocks noGrp="1" noChangeArrowheads="1"/>
          </p:cNvSpPr>
          <p:nvPr>
            <p:ph type="body" idx="1"/>
          </p:nvPr>
        </p:nvSpPr>
        <p:spPr>
          <a:xfrm>
            <a:off x="1295400" y="2057400"/>
            <a:ext cx="7315200" cy="3810000"/>
          </a:xfrm>
        </p:spPr>
        <p:txBody>
          <a:bodyPr/>
          <a:lstStyle/>
          <a:p>
            <a:pPr marL="0" indent="0" eaLnBrk="1" hangingPunct="1">
              <a:lnSpc>
                <a:spcPct val="90000"/>
              </a:lnSpc>
            </a:pPr>
            <a:r>
              <a:rPr lang="en-US" sz="2400">
                <a:latin typeface="Palatino" charset="0"/>
                <a:ea typeface="ＭＳ Ｐゴシック" charset="0"/>
              </a:rPr>
              <a:t>The energy diagrams for a reaction and its reverse reaction are mirror images of each other because energy is conserved.</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b="1">
                <a:latin typeface="Palatino" charset="0"/>
                <a:ea typeface="ＭＳ Ｐゴシック" charset="0"/>
              </a:rPr>
              <a:t>Nitrogen dioxide</a:t>
            </a:r>
            <a:endParaRPr lang="en-US" sz="2000">
              <a:latin typeface="Palatino" charset="0"/>
              <a:ea typeface="ＭＳ Ｐゴシック" charset="0"/>
            </a:endParaRPr>
          </a:p>
          <a:p>
            <a:pPr marL="0" indent="0" eaLnBrk="1" hangingPunct="1">
              <a:lnSpc>
                <a:spcPct val="90000"/>
              </a:lnSpc>
            </a:pPr>
            <a:endParaRPr lang="en-US" sz="2400">
              <a:latin typeface="Arial" charset="0"/>
              <a:ea typeface="ＭＳ Ｐゴシック" charset="0"/>
            </a:endParaRPr>
          </a:p>
          <a:p>
            <a:pPr marL="0" indent="0" eaLnBrk="1" hangingPunct="1">
              <a:lnSpc>
                <a:spcPct val="90000"/>
              </a:lnSpc>
            </a:pPr>
            <a:endParaRPr lang="en-US" sz="2400">
              <a:latin typeface="Arial" charset="0"/>
              <a:ea typeface="ＭＳ Ｐゴシック" charset="0"/>
            </a:endParaRPr>
          </a:p>
          <a:p>
            <a:pPr marL="0" indent="0" eaLnBrk="1" hangingPunct="1">
              <a:lnSpc>
                <a:spcPct val="90000"/>
              </a:lnSpc>
            </a:pPr>
            <a:endParaRPr lang="en-US" sz="2400">
              <a:latin typeface="Arial" charset="0"/>
              <a:ea typeface="ＭＳ Ｐゴシック" charset="0"/>
            </a:endParaRPr>
          </a:p>
          <a:p>
            <a:pPr marL="0" indent="0" eaLnBrk="1" hangingPunct="1">
              <a:lnSpc>
                <a:spcPct val="90000"/>
              </a:lnSpc>
            </a:pPr>
            <a:endParaRPr lang="en-US" sz="2400">
              <a:latin typeface="Arial" charset="0"/>
              <a:ea typeface="ＭＳ Ｐゴシック" charset="0"/>
            </a:endParaRPr>
          </a:p>
          <a:p>
            <a:pPr marL="0" indent="0" eaLnBrk="1" hangingPunct="1">
              <a:lnSpc>
                <a:spcPct val="90000"/>
              </a:lnSpc>
            </a:pPr>
            <a:endParaRPr lang="en-US" sz="2400" b="1">
              <a:latin typeface="Palatino" charset="0"/>
              <a:ea typeface="ＭＳ Ｐゴシック" charset="0"/>
            </a:endParaRPr>
          </a:p>
        </p:txBody>
      </p:sp>
      <p:pic>
        <p:nvPicPr>
          <p:cNvPr id="44035" name="Picture 6" descr="LBCTG_FIR_ 992_0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267200"/>
            <a:ext cx="76200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644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46082" name="Rectangle 3"/>
          <p:cNvSpPr>
            <a:spLocks noGrp="1" noChangeArrowheads="1"/>
          </p:cNvSpPr>
          <p:nvPr>
            <p:ph type="body" idx="1"/>
          </p:nvPr>
        </p:nvSpPr>
        <p:spPr>
          <a:xfrm>
            <a:off x="1295400" y="2057400"/>
            <a:ext cx="7315200" cy="3810000"/>
          </a:xfrm>
        </p:spPr>
        <p:txBody>
          <a:bodyPr/>
          <a:lstStyle/>
          <a:p>
            <a:pPr marL="0" indent="0" eaLnBrk="1" hangingPunct="1"/>
            <a:r>
              <a:rPr lang="en-US" sz="2400" b="1">
                <a:latin typeface="Palatino" charset="0"/>
                <a:ea typeface="ＭＳ Ｐゴシック" charset="0"/>
              </a:rPr>
              <a:t>Combustion of methane</a:t>
            </a:r>
            <a:endParaRPr lang="en-US" sz="2000">
              <a:latin typeface="Palatino"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b="1">
              <a:latin typeface="Palatino" charset="0"/>
              <a:ea typeface="ＭＳ Ｐゴシック" charset="0"/>
            </a:endParaRPr>
          </a:p>
        </p:txBody>
      </p:sp>
      <p:pic>
        <p:nvPicPr>
          <p:cNvPr id="46083" name="Picture 5" descr="LBCTG_FIR_ 992_0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0"/>
            <a:ext cx="73914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7334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48130" name="Rectangle 3"/>
          <p:cNvSpPr>
            <a:spLocks noGrp="1" noChangeArrowheads="1"/>
          </p:cNvSpPr>
          <p:nvPr>
            <p:ph type="body" idx="1"/>
          </p:nvPr>
        </p:nvSpPr>
        <p:spPr>
          <a:xfrm>
            <a:off x="1295400" y="2057400"/>
            <a:ext cx="7315200" cy="3810000"/>
          </a:xfrm>
        </p:spPr>
        <p:txBody>
          <a:bodyPr/>
          <a:lstStyle/>
          <a:p>
            <a:pPr marL="0" indent="0" eaLnBrk="1" hangingPunct="1"/>
            <a:r>
              <a:rPr lang="en-US" sz="2400" b="1">
                <a:latin typeface="Palatino" charset="0"/>
                <a:ea typeface="ＭＳ Ｐゴシック" charset="0"/>
              </a:rPr>
              <a:t>Combustion of hydrogen</a:t>
            </a:r>
            <a:endParaRPr lang="en-US" sz="2000">
              <a:latin typeface="Palatino"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a:latin typeface="Arial" charset="0"/>
              <a:ea typeface="ＭＳ Ｐゴシック" charset="0"/>
            </a:endParaRPr>
          </a:p>
          <a:p>
            <a:pPr marL="0" indent="0" eaLnBrk="1" hangingPunct="1"/>
            <a:endParaRPr lang="en-US" sz="2400" b="1">
              <a:latin typeface="Palatino" charset="0"/>
              <a:ea typeface="ＭＳ Ｐゴシック" charset="0"/>
            </a:endParaRPr>
          </a:p>
        </p:txBody>
      </p:sp>
      <p:pic>
        <p:nvPicPr>
          <p:cNvPr id="48131" name="Picture 5" descr="LBCTG_FIR_ 992_0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276600"/>
            <a:ext cx="70104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434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On-screen Show (4:3)</PresentationFormat>
  <Paragraphs>71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 Presentation</vt:lpstr>
      <vt:lpstr>Living By Chemistry SECOND EDITION</vt:lpstr>
      <vt:lpstr>Lesson 105: Over the Hill</vt:lpstr>
      <vt:lpstr>ChemCatalyst</vt:lpstr>
      <vt:lpstr>Key Question</vt:lpstr>
      <vt:lpstr>You will be able to:</vt:lpstr>
      <vt:lpstr>Prepare for the Classwork</vt:lpstr>
      <vt:lpstr>Discussion Notes</vt:lpstr>
      <vt:lpstr>Discussion Notes (cont.)</vt:lpstr>
      <vt:lpstr>Discussion Notes (cont.)</vt:lpstr>
      <vt:lpstr>Discussion Notes (cont.)</vt:lpstr>
      <vt:lpstr>Discussion Notes (cont.)</vt:lpstr>
      <vt:lpstr>Discussion Notes (cont.)</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105: Over the Hill</dc:title>
  <dc:creator>Matthew Belford</dc:creator>
  <cp:lastModifiedBy>hbadmin</cp:lastModifiedBy>
  <cp:revision>4</cp:revision>
  <dcterms:created xsi:type="dcterms:W3CDTF">2014-12-05T23:06:57Z</dcterms:created>
  <dcterms:modified xsi:type="dcterms:W3CDTF">2015-05-27T22:33:03Z</dcterms:modified>
</cp:coreProperties>
</file>