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71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96" y="-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3E29A-DA15-924B-B4A9-4DD2F3E13499}" type="datetimeFigureOut">
              <a:rPr lang="en-US" smtClean="0"/>
              <a:t>6/11/15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63324-5CBB-C046-9894-0F90596A2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363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F4EBD18-4D4A-994D-BFB4-069F25BCAD8D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FE7E513-99DC-8B46-A4FB-6FFFD7AD13CC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67C57C4-ACF8-D044-9AAA-701106D95674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8B4C0C8-8DAF-C94D-A92F-C569CE39462B}" type="slidenum">
              <a:rPr lang="en-US" sz="1200">
                <a:solidFill>
                  <a:prstClr val="black"/>
                </a:solidFill>
              </a:rPr>
              <a:pPr/>
              <a:t>12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0BFC3A8-3CD0-F842-913D-1FEE83865915}" type="slidenum">
              <a:rPr lang="en-US" sz="1200">
                <a:solidFill>
                  <a:prstClr val="black"/>
                </a:solidFill>
              </a:rPr>
              <a:pPr/>
              <a:t>13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31E3CC9-3A5D-D448-BADA-990A58AAAEDF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18C22A3-FE50-3245-9BFC-76D556306248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1FF1D75-E3F7-784E-95B0-201057340CC7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B9685B1-8B90-674B-B792-4542635AA589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731D156-5E5B-274C-A607-BC00E43C5EFC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00CCD8-382D-5849-87A5-1FC691ACCDE1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7F1D516-DA3F-8243-AA93-055B479AC29F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233A317-83DA-A84B-BE9B-A8F2128F1FB0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8734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673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07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68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99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5243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392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074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414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2632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281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2828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8734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44798"/>
            <a:ext cx="73914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E16E23"/>
                </a:solidFill>
                <a:ea typeface="ＭＳ Ｐゴシック" charset="0"/>
              </a:rPr>
              <a:t>Unit 5: FIRE</a:t>
            </a:r>
          </a:p>
          <a:p>
            <a:pPr marL="0" indent="0" eaLnBrk="1" hangingPunct="1"/>
            <a:r>
              <a:rPr lang="en-US" sz="2400" dirty="0">
                <a:solidFill>
                  <a:srgbClr val="E16E23"/>
                </a:solidFill>
                <a:ea typeface="ＭＳ Ｐゴシック" charset="0"/>
              </a:rPr>
              <a:t>Energy, Thermodynamics, and Oxidation-Reduction</a:t>
            </a:r>
            <a:endParaRPr lang="en-US" sz="24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850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81600" y="1981200"/>
            <a:ext cx="3581400" cy="3962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Each chemical reaction has a net energy exchange, which determines whether a reaction is exothermic or endothermic.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An energy exchange diagram is a helpful way to get an overall picture of the energy changes that occur during a chemical reaction.</a:t>
            </a:r>
            <a:endParaRPr lang="en-US" sz="2000">
              <a:latin typeface="Arial" charset="0"/>
              <a:ea typeface="ＭＳ Ｐゴシック" charset="0"/>
            </a:endParaRPr>
          </a:p>
        </p:txBody>
      </p:sp>
      <p:pic>
        <p:nvPicPr>
          <p:cNvPr id="25603" name="Picture 5" descr="LBCTCM_05_0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36763"/>
            <a:ext cx="4724400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7263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828800"/>
            <a:ext cx="7315200" cy="4343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For an exothermic reaction, the total energy out is greater than the total energy in.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For an endothermic reaction, the total energy in is greater than the total energy out.</a:t>
            </a:r>
            <a:endParaRPr lang="en-US" sz="2000">
              <a:latin typeface="Arial" charset="0"/>
              <a:ea typeface="ＭＳ Ｐゴシック" charset="0"/>
            </a:endParaRPr>
          </a:p>
        </p:txBody>
      </p:sp>
      <p:pic>
        <p:nvPicPr>
          <p:cNvPr id="27651" name="Picture 5" descr="LBCTCM_05_0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590800"/>
            <a:ext cx="6705600" cy="248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Text Box 6"/>
          <p:cNvSpPr txBox="1">
            <a:spLocks noChangeArrowheads="1"/>
          </p:cNvSpPr>
          <p:nvPr/>
        </p:nvSpPr>
        <p:spPr bwMode="auto">
          <a:xfrm>
            <a:off x="1676400" y="4876800"/>
            <a:ext cx="3352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aseline="0">
                <a:solidFill>
                  <a:srgbClr val="000000"/>
                </a:solidFill>
              </a:rPr>
              <a:t>Energy exchange for an exothermic reaction.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7653" name="Text Box 7"/>
          <p:cNvSpPr txBox="1">
            <a:spLocks noChangeArrowheads="1"/>
          </p:cNvSpPr>
          <p:nvPr/>
        </p:nvSpPr>
        <p:spPr bwMode="auto">
          <a:xfrm>
            <a:off x="5181600" y="4876800"/>
            <a:ext cx="3352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aseline="0">
                <a:solidFill>
                  <a:srgbClr val="000000"/>
                </a:solidFill>
              </a:rPr>
              <a:t>Energy exchange for an endothermic reaction.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808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828800"/>
            <a:ext cx="7239000" cy="4038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Where does the energy from an exothermic reaction come from?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Breaking bonds requires energy. Making bonds releases energy.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Average bond energy values can be used to calculate the net energy exchanged during a chemical reaction.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net energy of a reaction is the difference between the energy required to break bonds and the energy released in forming bonds.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Exothermic reactions have a net energy output. Endothermic reactions have a net energy input.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360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0"/>
              </a:rPr>
              <a:t>Check-In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9342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do you think the energy exchange diagram for the combustion of ethane would differ from the diagram for methane?</a:t>
            </a:r>
          </a:p>
        </p:txBody>
      </p:sp>
    </p:spTree>
    <p:extLst>
      <p:ext uri="{BB962C8B-B14F-4D97-AF65-F5344CB8AC3E}">
        <p14:creationId xmlns:p14="http://schemas.microsoft.com/office/powerpoint/2010/main" val="2702806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Lesson 104: Make It or Break It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Bond Energy</a:t>
            </a:r>
          </a:p>
        </p:txBody>
      </p:sp>
    </p:spTree>
    <p:extLst>
      <p:ext uri="{BB962C8B-B14F-4D97-AF65-F5344CB8AC3E}">
        <p14:creationId xmlns:p14="http://schemas.microsoft.com/office/powerpoint/2010/main" val="3508302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sz="2400" dirty="0">
                <a:latin typeface="Palatino" charset="0"/>
                <a:ea typeface="ＭＳ Ｐゴシック" charset="0"/>
              </a:rPr>
              <a:t>When a fuel is burned, energy is released. Where do you think that energy comes from?</a:t>
            </a:r>
          </a:p>
          <a:p>
            <a:pPr marL="533400" indent="-533400" eaLnBrk="1" hangingPunct="1">
              <a:buFontTx/>
              <a:buAutoNum type="arabicPeriod"/>
            </a:pPr>
            <a:endParaRPr lang="en-US" sz="2400" dirty="0">
              <a:latin typeface="Palatino" charset="0"/>
              <a:ea typeface="ＭＳ Ｐゴシック" charset="0"/>
            </a:endParaRPr>
          </a:p>
          <a:p>
            <a:pPr marL="533400" indent="-533400" eaLnBrk="1" hangingPunct="1">
              <a:buFontTx/>
              <a:buAutoNum type="arabicPeriod"/>
            </a:pPr>
            <a:r>
              <a:rPr lang="en-US" sz="2400" dirty="0">
                <a:latin typeface="Palatino" charset="0"/>
                <a:ea typeface="ＭＳ Ｐゴシック" charset="0"/>
              </a:rPr>
              <a:t>Consider this reaction:</a:t>
            </a:r>
          </a:p>
          <a:p>
            <a:pPr marL="533400" indent="-533400" eaLnBrk="1" hangingPunct="1"/>
            <a:r>
              <a:rPr lang="en-US" sz="2400" dirty="0">
                <a:latin typeface="Palatino" charset="0"/>
                <a:ea typeface="ＭＳ Ｐゴシック" charset="0"/>
              </a:rPr>
              <a:t>	CH</a:t>
            </a:r>
            <a:r>
              <a:rPr lang="en-US" sz="2400" baseline="-25000" dirty="0">
                <a:latin typeface="Palatino" charset="0"/>
                <a:ea typeface="ＭＳ Ｐゴシック" charset="0"/>
              </a:rPr>
              <a:t>4</a:t>
            </a:r>
            <a:r>
              <a:rPr lang="en-US" sz="2400" dirty="0">
                <a:latin typeface="Palatino" charset="0"/>
                <a:ea typeface="ＭＳ Ｐゴシック" charset="0"/>
              </a:rPr>
              <a:t>(</a:t>
            </a:r>
            <a:r>
              <a:rPr lang="en-US" sz="2400" i="1" dirty="0">
                <a:latin typeface="Palatino" charset="0"/>
                <a:ea typeface="ＭＳ Ｐゴシック" charset="0"/>
              </a:rPr>
              <a:t>g</a:t>
            </a:r>
            <a:r>
              <a:rPr lang="en-US" sz="2400" dirty="0">
                <a:latin typeface="Palatino" charset="0"/>
                <a:ea typeface="ＭＳ Ｐゴシック" charset="0"/>
              </a:rPr>
              <a:t>) + 2O</a:t>
            </a:r>
            <a:r>
              <a:rPr lang="en-US" sz="2400" baseline="-25000" dirty="0">
                <a:latin typeface="Palatino" charset="0"/>
                <a:ea typeface="ＭＳ Ｐゴシック" charset="0"/>
              </a:rPr>
              <a:t>2</a:t>
            </a:r>
            <a:r>
              <a:rPr lang="en-US" sz="2400" dirty="0">
                <a:latin typeface="Palatino" charset="0"/>
                <a:ea typeface="ＭＳ Ｐゴシック" charset="0"/>
              </a:rPr>
              <a:t>(</a:t>
            </a:r>
            <a:r>
              <a:rPr lang="en-US" sz="2400" i="1" dirty="0">
                <a:latin typeface="Palatino" charset="0"/>
                <a:ea typeface="ＭＳ Ｐゴシック" charset="0"/>
              </a:rPr>
              <a:t>g</a:t>
            </a:r>
            <a:r>
              <a:rPr lang="en-US" sz="2400" dirty="0">
                <a:latin typeface="Palatino" charset="0"/>
                <a:ea typeface="ＭＳ Ｐゴシック" charset="0"/>
              </a:rPr>
              <a:t>) </a:t>
            </a:r>
            <a:r>
              <a:rPr lang="en-US" sz="2400" dirty="0">
                <a:latin typeface="Palatino" charset="0"/>
                <a:ea typeface="ＭＳ Ｐゴシック" charset="0"/>
                <a:sym typeface="Wingdings" charset="0"/>
              </a:rPr>
              <a:t> </a:t>
            </a:r>
            <a:r>
              <a:rPr lang="en-US" sz="2400" dirty="0">
                <a:latin typeface="Palatino" charset="0"/>
                <a:ea typeface="ＭＳ Ｐゴシック" charset="0"/>
              </a:rPr>
              <a:t>CO</a:t>
            </a:r>
            <a:r>
              <a:rPr lang="en-US" sz="2400" baseline="-25000" dirty="0">
                <a:latin typeface="Palatino" charset="0"/>
                <a:ea typeface="ＭＳ Ｐゴシック" charset="0"/>
              </a:rPr>
              <a:t>2</a:t>
            </a:r>
            <a:r>
              <a:rPr lang="en-US" sz="2400" dirty="0">
                <a:latin typeface="Palatino" charset="0"/>
                <a:ea typeface="ＭＳ Ｐゴシック" charset="0"/>
              </a:rPr>
              <a:t>(</a:t>
            </a:r>
            <a:r>
              <a:rPr lang="en-US" sz="2400" i="1" dirty="0">
                <a:latin typeface="Palatino" charset="0"/>
                <a:ea typeface="ＭＳ Ｐゴシック" charset="0"/>
              </a:rPr>
              <a:t>g</a:t>
            </a:r>
            <a:r>
              <a:rPr lang="en-US" sz="2400" dirty="0">
                <a:latin typeface="Palatino" charset="0"/>
                <a:ea typeface="ＭＳ Ｐゴシック" charset="0"/>
              </a:rPr>
              <a:t>) +  2H</a:t>
            </a:r>
            <a:r>
              <a:rPr lang="en-US" sz="2400" baseline="-25000" dirty="0">
                <a:latin typeface="Palatino" charset="0"/>
                <a:ea typeface="ＭＳ Ｐゴシック" charset="0"/>
              </a:rPr>
              <a:t>2</a:t>
            </a:r>
            <a:r>
              <a:rPr lang="en-US" sz="2400" dirty="0">
                <a:latin typeface="Palatino" charset="0"/>
                <a:ea typeface="ＭＳ Ｐゴシック" charset="0"/>
              </a:rPr>
              <a:t>O(</a:t>
            </a:r>
            <a:r>
              <a:rPr lang="en-US" sz="2400" i="1" dirty="0">
                <a:latin typeface="Palatino" charset="0"/>
                <a:ea typeface="ＭＳ Ｐゴシック" charset="0"/>
              </a:rPr>
              <a:t>g</a:t>
            </a:r>
            <a:r>
              <a:rPr lang="en-US" sz="2400" dirty="0">
                <a:latin typeface="Palatino" charset="0"/>
                <a:ea typeface="ＭＳ Ｐゴシック" charset="0"/>
              </a:rPr>
              <a:t>)</a:t>
            </a:r>
          </a:p>
          <a:p>
            <a:pPr marL="533400" indent="-533400" eaLnBrk="1" hangingPunct="1"/>
            <a:r>
              <a:rPr lang="en-US" sz="2400" dirty="0">
                <a:latin typeface="Palatino" charset="0"/>
                <a:ea typeface="ＭＳ Ｐゴシック" charset="0"/>
              </a:rPr>
              <a:t>	What is happening to the methane molecules as they combust?</a:t>
            </a:r>
            <a:endParaRPr lang="en-US" sz="3200" dirty="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483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Where does the energy from an exothermic reaction come from?</a:t>
            </a: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151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calculate the net energy exchange due to a chemical reaction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draw and interpret energy exchange diagrams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explain the source of heat in a combustion reaction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260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Activity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 pairs.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579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It takes energy to break bonds between atoms.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Making bonds between atoms releases energy.</a:t>
            </a:r>
          </a:p>
        </p:txBody>
      </p:sp>
    </p:spTree>
    <p:extLst>
      <p:ext uri="{BB962C8B-B14F-4D97-AF65-F5344CB8AC3E}">
        <p14:creationId xmlns:p14="http://schemas.microsoft.com/office/powerpoint/2010/main" val="3322351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696200" cy="3886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       This table shows the average bond energies of                                 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       some common bonds.</a:t>
            </a:r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 b="1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 b="1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 b="1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 b="1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 b="1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 b="1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 b="1">
                <a:latin typeface="Arial" charset="0"/>
                <a:ea typeface="ＭＳ Ｐゴシック" charset="0"/>
              </a:rPr>
              <a:t>       Bond energy: </a:t>
            </a:r>
            <a:r>
              <a:rPr lang="en-US" sz="2400">
                <a:latin typeface="Arial" charset="0"/>
                <a:ea typeface="ＭＳ Ｐゴシック" charset="0"/>
              </a:rPr>
              <a:t>The amount of energy required to     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0"/>
              </a:rPr>
              <a:t>       break a specific chemical bond.</a:t>
            </a:r>
            <a:endParaRPr lang="en-US" b="1">
              <a:latin typeface="Palatino" charset="0"/>
              <a:ea typeface="ＭＳ Ｐゴシック" charset="0"/>
            </a:endParaRPr>
          </a:p>
        </p:txBody>
      </p:sp>
      <p:graphicFrame>
        <p:nvGraphicFramePr>
          <p:cNvPr id="182333" name="Group 61"/>
          <p:cNvGraphicFramePr>
            <a:graphicFrameLocks noGrp="1"/>
          </p:cNvGraphicFramePr>
          <p:nvPr/>
        </p:nvGraphicFramePr>
        <p:xfrm>
          <a:off x="914400" y="3276600"/>
          <a:ext cx="7391400" cy="1341438"/>
        </p:xfrm>
        <a:graphic>
          <a:graphicData uri="http://schemas.openxmlformats.org/drawingml/2006/table">
            <a:tbl>
              <a:tblPr/>
              <a:tblGrid>
                <a:gridCol w="1143000"/>
                <a:gridCol w="685800"/>
                <a:gridCol w="685800"/>
                <a:gridCol w="762000"/>
                <a:gridCol w="762000"/>
                <a:gridCol w="685800"/>
                <a:gridCol w="685800"/>
                <a:gridCol w="685800"/>
                <a:gridCol w="685800"/>
                <a:gridCol w="609600"/>
              </a:tblGrid>
              <a:tr h="609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Bond</a:t>
                      </a:r>
                    </a:p>
                  </a:txBody>
                  <a:tcPr marT="45731" marB="457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H–H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C–H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C–C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C=C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O–H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C–O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C=O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O=O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O–O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6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Bond energy (kJ/mol)</a:t>
                      </a:r>
                    </a:p>
                  </a:txBody>
                  <a:tcPr marT="45731" marB="457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432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413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347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614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467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358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799*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495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146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42" name="AutoShape 62"/>
          <p:cNvSpPr>
            <a:spLocks noChangeArrowheads="1"/>
          </p:cNvSpPr>
          <p:nvPr/>
        </p:nvSpPr>
        <p:spPr bwMode="auto">
          <a:xfrm>
            <a:off x="1295400" y="5181600"/>
            <a:ext cx="7010400" cy="914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43" name="Text Box 63"/>
          <p:cNvSpPr txBox="1">
            <a:spLocks noChangeArrowheads="1"/>
          </p:cNvSpPr>
          <p:nvPr/>
        </p:nvSpPr>
        <p:spPr bwMode="auto">
          <a:xfrm>
            <a:off x="990600" y="2971800"/>
            <a:ext cx="7162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400" b="1" baseline="0">
                <a:solidFill>
                  <a:srgbClr val="000000"/>
                </a:solidFill>
              </a:rPr>
              <a:t>Average Bond Energies (per mole of bonds)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1544" name="Text Box 64"/>
          <p:cNvSpPr txBox="1">
            <a:spLocks noChangeArrowheads="1"/>
          </p:cNvSpPr>
          <p:nvPr/>
        </p:nvSpPr>
        <p:spPr bwMode="auto">
          <a:xfrm>
            <a:off x="990600" y="4648200"/>
            <a:ext cx="7162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400" baseline="0">
                <a:solidFill>
                  <a:srgbClr val="000000"/>
                </a:solidFill>
              </a:rPr>
              <a:t>*C=O in CO</a:t>
            </a:r>
            <a:r>
              <a:rPr lang="en-US" sz="1400">
                <a:solidFill>
                  <a:srgbClr val="000000"/>
                </a:solidFill>
              </a:rPr>
              <a:t>2</a:t>
            </a:r>
            <a:r>
              <a:rPr lang="en-US" sz="1400" baseline="0">
                <a:solidFill>
                  <a:srgbClr val="000000"/>
                </a:solidFill>
              </a:rPr>
              <a:t>: 799; C=O in organic molecules: 745.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748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057400"/>
            <a:ext cx="7162800" cy="38862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net energy exchange of a reaction is the difference between the energies of the bond-breaking and bond-making processes.</a:t>
            </a:r>
            <a:endParaRPr lang="en-US" sz="2400">
              <a:latin typeface="Arial" charset="0"/>
              <a:ea typeface="ＭＳ Ｐゴシック" charset="0"/>
            </a:endParaRPr>
          </a:p>
        </p:txBody>
      </p:sp>
      <p:pic>
        <p:nvPicPr>
          <p:cNvPr id="23555" name="Picture 43" descr="LBCTCM_05_0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352800"/>
            <a:ext cx="7239000" cy="268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006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479</Words>
  <Application>Microsoft Macintosh PowerPoint</Application>
  <PresentationFormat>On-screen Show (4:3)</PresentationFormat>
  <Paragraphs>94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Blank Presentation</vt:lpstr>
      <vt:lpstr>Living By Chemistry SECOND EDITION</vt:lpstr>
      <vt:lpstr>Lesson 104: Make It or Break It</vt:lpstr>
      <vt:lpstr>ChemCatalyst</vt:lpstr>
      <vt:lpstr>Key Question</vt:lpstr>
      <vt:lpstr>You will be able to:</vt:lpstr>
      <vt:lpstr>Prepare for the Activity</vt:lpstr>
      <vt:lpstr>Discussion Notes</vt:lpstr>
      <vt:lpstr>Discussion Notes (cont.)</vt:lpstr>
      <vt:lpstr>Discussion Notes (cont.)</vt:lpstr>
      <vt:lpstr>Discussion Notes (cont.)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By Chemistry</dc:title>
  <dc:creator>Matthew Belford</dc:creator>
  <cp:lastModifiedBy>Jeffrey Dowling</cp:lastModifiedBy>
  <cp:revision>5</cp:revision>
  <dcterms:created xsi:type="dcterms:W3CDTF">2014-12-05T23:06:35Z</dcterms:created>
  <dcterms:modified xsi:type="dcterms:W3CDTF">2015-06-11T20:08:06Z</dcterms:modified>
</cp:coreProperties>
</file>