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EB5E1-F965-1C4F-9756-3D8D91F6F5EA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0E97-1801-3E45-ACC7-B11653215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0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C966E07-B965-7045-B7BB-0393A0938D2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B8C3CE-1513-F24C-940C-D19757E90486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30ED08-134D-6644-9452-DA6BAD59A1DE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1B846F-A043-364C-B8E9-DA37A04D6C5C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047639-A53D-A94B-99B3-2A8D0650D6C6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DA43A8-699C-E840-BA9B-4AE68799D442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80512A-EEAC-F845-85BA-16EB9DD92028}" type="slidenum">
              <a:rPr lang="en-US" sz="1200">
                <a:solidFill>
                  <a:prstClr val="black"/>
                </a:solidFill>
              </a:rPr>
              <a:pPr/>
              <a:t>16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F03909-4EE2-494F-AF93-3B5C2E951FB0}" type="slidenum">
              <a:rPr lang="en-US" sz="1200">
                <a:solidFill>
                  <a:prstClr val="black"/>
                </a:solidFill>
              </a:rPr>
              <a:pPr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C8752A-9E34-7E42-9CB1-C1353B28382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677112-E18F-7946-9671-2A2909BB200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DA447-AFD2-274E-9F88-FCF88F58641B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5D0CF9-1B77-5C43-A8E8-1ED9D415C99D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C7CC77-79CB-D34F-8EFE-E3A4B4E74BDB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CC7614-3517-3449-8141-B19DDDCECB5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048E0A-2925-5646-9DEE-123E0DDA774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E7770D-D1B9-074F-80DC-FE2B361D8AE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solidFill>
              <a:srgbClr val="FFFFFF"/>
            </a:solidFill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ounded Rectangle 13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526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4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240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36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04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31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6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1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962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Add Mendeleyev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remaining elements.</a:t>
            </a:r>
            <a:endParaRPr lang="en-US" altLang="ja-JP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105475" name="Picture 5" descr="LBCTG_ALC_988_0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42"/>
          <a:stretch>
            <a:fillRect/>
          </a:stretch>
        </p:blipFill>
        <p:spPr bwMode="auto">
          <a:xfrm>
            <a:off x="1752600" y="2573338"/>
            <a:ext cx="5638800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2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962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 b="1">
                <a:latin typeface="Arial" charset="0"/>
                <a:ea typeface="ＭＳ Ｐゴシック" charset="0"/>
              </a:rPr>
              <a:t>Atomic Number:</a:t>
            </a:r>
            <a:r>
              <a:rPr lang="en-US" sz="2400">
                <a:latin typeface="Arial" charset="0"/>
                <a:ea typeface="ＭＳ Ｐゴシック" charset="0"/>
              </a:rPr>
              <a:t> The consecutive whole numbers associated with the elements on the periodic table. The atomic number is equal to the number of protons in the atomic nucleus of an element.</a:t>
            </a:r>
            <a:endParaRPr lang="en-US">
              <a:latin typeface="Minion Pro" charset="0"/>
              <a:ea typeface="ＭＳ Ｐゴシック" charset="0"/>
            </a:endParaRPr>
          </a:p>
        </p:txBody>
      </p:sp>
      <p:sp>
        <p:nvSpPr>
          <p:cNvPr id="107523" name="AutoShape 1029"/>
          <p:cNvSpPr>
            <a:spLocks noChangeArrowheads="1"/>
          </p:cNvSpPr>
          <p:nvPr/>
        </p:nvSpPr>
        <p:spPr bwMode="auto">
          <a:xfrm>
            <a:off x="1219200" y="1981200"/>
            <a:ext cx="71628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56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are horizontal (from left to right) and vertical (from top to bottom) patterns on the periodic table.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Grainy shading indicates nonmetals and metalloids, solid shading indicates metals.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Darker hues mean more reactivity.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black outline indicates solids, a red outline indicates gases, and a green outline indicates liquids.</a:t>
            </a: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5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Vocabulary Related to the Periodic Table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Group:</a:t>
            </a:r>
            <a:r>
              <a:rPr lang="en-US" sz="2400">
                <a:latin typeface="Arial" charset="0"/>
                <a:ea typeface="ＭＳ Ｐゴシック" charset="0"/>
              </a:rPr>
              <a:t> A vertical column in the periodic table. Elements in a group have similar properties.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Period:</a:t>
            </a:r>
            <a:r>
              <a:rPr lang="en-US" sz="2400">
                <a:latin typeface="Arial" charset="0"/>
                <a:ea typeface="ＭＳ Ｐゴシック" charset="0"/>
              </a:rPr>
              <a:t> Horizontal rows on the periodic table.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Alkali metals: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 1A.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Alkaline earth metals: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 2A.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Halogens: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 7A.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Noble gases: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 8A. They are called </a:t>
            </a:r>
            <a:r>
              <a:rPr lang="ja-JP" altLang="en-US" sz="2400">
                <a:latin typeface="Arial" charset="0"/>
                <a:ea typeface="ＭＳ Ｐゴシック" charset="0"/>
              </a:rPr>
              <a:t>“</a:t>
            </a:r>
            <a:r>
              <a:rPr lang="en-US" altLang="ja-JP" sz="2400">
                <a:latin typeface="Arial" charset="0"/>
                <a:ea typeface="ＭＳ Ｐゴシック" charset="0"/>
              </a:rPr>
              <a:t>noble</a:t>
            </a:r>
            <a:r>
              <a:rPr lang="ja-JP" altLang="en-US" sz="2400">
                <a:latin typeface="Arial" charset="0"/>
                <a:ea typeface="ＭＳ Ｐゴシック" charset="0"/>
              </a:rPr>
              <a:t>”</a:t>
            </a:r>
            <a:r>
              <a:rPr lang="en-US" altLang="ja-JP" sz="2400">
                <a:latin typeface="Arial" charset="0"/>
                <a:ea typeface="ＭＳ Ｐゴシック" charset="0"/>
              </a:rPr>
              <a:t> gases because they are not reactive.</a:t>
            </a:r>
            <a:endParaRPr lang="en-US" altLang="ja-JP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  <p:sp>
        <p:nvSpPr>
          <p:cNvPr id="111619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1620" name="AutoShape 5"/>
          <p:cNvSpPr>
            <a:spLocks noChangeArrowheads="1"/>
          </p:cNvSpPr>
          <p:nvPr/>
        </p:nvSpPr>
        <p:spPr bwMode="auto">
          <a:xfrm>
            <a:off x="1066800" y="2590800"/>
            <a:ext cx="7391400" cy="3429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9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67" name="AutoShape 5"/>
          <p:cNvSpPr>
            <a:spLocks noChangeArrowheads="1"/>
          </p:cNvSpPr>
          <p:nvPr/>
        </p:nvSpPr>
        <p:spPr bwMode="auto">
          <a:xfrm>
            <a:off x="1066800" y="1981200"/>
            <a:ext cx="7391400" cy="3200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Main group elements: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Groups </a:t>
            </a:r>
            <a:br>
              <a:rPr lang="en-US" sz="2400">
                <a:latin typeface="Arial" charset="0"/>
                <a:ea typeface="ＭＳ Ｐゴシック" charset="0"/>
              </a:rPr>
            </a:br>
            <a:r>
              <a:rPr lang="en-US" sz="2400">
                <a:latin typeface="Arial" charset="0"/>
                <a:ea typeface="ＭＳ Ｐゴシック" charset="0"/>
              </a:rPr>
              <a:t>1A to 8A.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Transition elements:</a:t>
            </a:r>
            <a:r>
              <a:rPr lang="en-US" sz="2400">
                <a:latin typeface="Arial" charset="0"/>
                <a:ea typeface="ＭＳ Ｐゴシック" charset="0"/>
              </a:rPr>
              <a:t> The elements in Groups </a:t>
            </a:r>
            <a:br>
              <a:rPr lang="en-US" sz="2400">
                <a:latin typeface="Arial" charset="0"/>
                <a:ea typeface="ＭＳ Ｐゴシック" charset="0"/>
              </a:rPr>
            </a:br>
            <a:r>
              <a:rPr lang="en-US" sz="2400">
                <a:latin typeface="Arial" charset="0"/>
                <a:ea typeface="ＭＳ Ｐゴシック" charset="0"/>
              </a:rPr>
              <a:t>1B to 8B.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Lanthanides and actinides:</a:t>
            </a:r>
            <a:r>
              <a:rPr lang="en-US" sz="2400">
                <a:latin typeface="Arial" charset="0"/>
                <a:ea typeface="ＭＳ Ｐゴシック" charset="0"/>
              </a:rPr>
              <a:t> The two rows of 14 elements each that are placed separately at the bottom of the periodic table.</a:t>
            </a:r>
          </a:p>
        </p:txBody>
      </p:sp>
    </p:spTree>
    <p:extLst>
      <p:ext uri="{BB962C8B-B14F-4D97-AF65-F5344CB8AC3E}">
        <p14:creationId xmlns:p14="http://schemas.microsoft.com/office/powerpoint/2010/main" val="140858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Metals:</a:t>
            </a:r>
            <a:r>
              <a:rPr lang="en-US" sz="2400">
                <a:latin typeface="Arial" charset="0"/>
                <a:ea typeface="ＭＳ Ｐゴシック" charset="0"/>
              </a:rPr>
              <a:t> Elements that are excelled conductors of heat and electricity. They generally are shiny and malleable (flexible). They are found to the left of the stair-step line on the periodic table.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Nonmetals:</a:t>
            </a:r>
            <a:r>
              <a:rPr lang="en-US" sz="2400">
                <a:latin typeface="Arial" charset="0"/>
                <a:ea typeface="ＭＳ Ｐゴシック" charset="0"/>
              </a:rPr>
              <a:t> Elements that are poor conductors of heat and electricity. They generally are dull and brittle. They are found to the right of the stair-step line.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Metalloids:</a:t>
            </a:r>
            <a:r>
              <a:rPr lang="en-US" sz="2400">
                <a:latin typeface="Arial" charset="0"/>
                <a:ea typeface="ＭＳ Ｐゴシック" charset="0"/>
              </a:rPr>
              <a:t> The elements between the metals and nonmetals. They are found along the stair-step line.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  <p:sp>
        <p:nvSpPr>
          <p:cNvPr id="115715" name="Rectangle 4"/>
          <p:cNvSpPr>
            <a:spLocks noChangeArrowheads="1"/>
          </p:cNvSpPr>
          <p:nvPr/>
        </p:nvSpPr>
        <p:spPr bwMode="auto">
          <a:xfrm>
            <a:off x="1876425" y="16256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5716" name="AutoShape 5"/>
          <p:cNvSpPr>
            <a:spLocks noChangeArrowheads="1"/>
          </p:cNvSpPr>
          <p:nvPr/>
        </p:nvSpPr>
        <p:spPr bwMode="auto">
          <a:xfrm>
            <a:off x="1066800" y="1981200"/>
            <a:ext cx="7467600" cy="3810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74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15200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information does the periodic table reveal about the elements?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Patterns repeat on the periodic table. The table is  organized so elements in each column of the periodic table have similar properties.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periodic table lists the name, symbol, and average atomic mass of each element.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Several groups of elements and some periods have specific names, such as halogens or noble gasses.</a:t>
            </a:r>
          </a:p>
          <a:p>
            <a:pPr marL="457200" lvl="1" indent="-342900" eaLnBrk="1" hangingPunct="1">
              <a:lnSpc>
                <a:spcPct val="8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Metals are in the center and left, and nonmetals are at the top right; elements near the dividing line are considered metalloids.</a:t>
            </a:r>
            <a:endParaRPr lang="en-US" sz="18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3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Look up silver, Ag, on your periodic table. Use these cards for Cu, copper, and Au, gold, to create a card for silver.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Gill Sans Light" charset="0"/>
              <a:ea typeface="ＭＳ Ｐゴシック" charset="0"/>
            </a:endParaRPr>
          </a:p>
        </p:txBody>
      </p:sp>
      <p:pic>
        <p:nvPicPr>
          <p:cNvPr id="119811" name="Picture 5" descr="LBCTG_ALC_988_0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83"/>
          <a:stretch>
            <a:fillRect/>
          </a:stretch>
        </p:blipFill>
        <p:spPr bwMode="auto">
          <a:xfrm>
            <a:off x="2806700" y="3657600"/>
            <a:ext cx="169068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2" name="Picture 6" descr="LBCTG_ALC_988_06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83"/>
          <a:stretch>
            <a:fillRect/>
          </a:stretch>
        </p:blipFill>
        <p:spPr bwMode="auto">
          <a:xfrm>
            <a:off x="4864100" y="3657600"/>
            <a:ext cx="16891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52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10: Breaking the Code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87634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6781800" cy="4114800"/>
          </a:xfrm>
        </p:spPr>
        <p:txBody>
          <a:bodyPr/>
          <a:lstStyle/>
          <a:p>
            <a:pPr marL="0" indent="0" eaLnBrk="1" hangingPunct="1"/>
            <a:r>
              <a:rPr lang="en-US" sz="2000">
                <a:latin typeface="Palatino" charset="0"/>
                <a:ea typeface="ＭＳ Ｐゴシック" charset="0"/>
              </a:rPr>
              <a:t>The atomic mass of silver is 107.9 amu. The atomic mass of gold is 197.0 amu. Where would you place these elements on the periodic table you created in Lesson 9: Create a Table? Explain your reasoning.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91139" name="Picture 4" descr="LBCTG_ALC_988_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8"/>
          <a:stretch>
            <a:fillRect/>
          </a:stretch>
        </p:blipFill>
        <p:spPr bwMode="auto">
          <a:xfrm>
            <a:off x="2895600" y="3276600"/>
            <a:ext cx="3429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23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information does the periodic table reveal about the elements?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08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use the periodic table to identify elements that are metals, nonmetals, metalloids, alkali metals, alkaline earth metals, transition elements, halogens, noble gasses, lanthanides, and actinides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describe the general properties of elements, that are periodic in nature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predict the general properties of an element based on its location on the periodic table and identify elements that will exhibit similar chemical behavior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  <a:p>
            <a:pPr marL="457200" lvl="1" indent="-3429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9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10400" cy="38862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In groups of four, sort the Create a Table cards using the patterns you discovered in Lesson 9: Create a Table.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72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Open up the card sort.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99331" name="Picture 4" descr="LBCTG_ALC_988_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99" b="56491"/>
          <a:stretch>
            <a:fillRect/>
          </a:stretch>
        </p:blipFill>
        <p:spPr bwMode="auto">
          <a:xfrm>
            <a:off x="2209800" y="2773363"/>
            <a:ext cx="4572000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4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962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The card sort table can be opened up to accommodate more elements.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101379" name="Picture 5" descr="LBCTG_ALC_988_0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94" b="13670"/>
          <a:stretch>
            <a:fillRect/>
          </a:stretch>
        </p:blipFill>
        <p:spPr bwMode="auto">
          <a:xfrm>
            <a:off x="2362200" y="2889250"/>
            <a:ext cx="441960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54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962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Evolution of the Periodic Table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103427" name="Picture 5" descr="LBCTG_ALC_988_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29"/>
          <a:stretch>
            <a:fillRect/>
          </a:stretch>
        </p:blipFill>
        <p:spPr bwMode="auto">
          <a:xfrm>
            <a:off x="1371600" y="2590800"/>
            <a:ext cx="6934200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5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695</Words>
  <Application>Microsoft Macintosh PowerPoint</Application>
  <PresentationFormat>On-screen Show (4:3)</PresentationFormat>
  <Paragraphs>74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Living By Chemistry SECOND EDITION</vt:lpstr>
      <vt:lpstr>Lesson 10: Breaking the Code</vt:lpstr>
      <vt:lpstr>ChemCatalyst</vt:lpstr>
      <vt:lpstr>Key Question</vt:lpstr>
      <vt:lpstr>You will be able to:</vt:lpstr>
      <vt:lpstr>Prepare for the Activity</vt:lpstr>
      <vt:lpstr>Prepare for the Activity (cont.)</vt:lpstr>
      <vt:lpstr>Prepare for the Activity (cont.)</vt:lpstr>
      <vt:lpstr>Prepare for the Activity (cont.)</vt:lpstr>
      <vt:lpstr>Prepare for the Activity (cont.)</vt:lpstr>
      <vt:lpstr>Prepare for the Activity (cont.)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10: Breaking the Code</dc:title>
  <dc:creator>Matthew Belford</dc:creator>
  <cp:lastModifiedBy>Jeffrey Dowling</cp:lastModifiedBy>
  <cp:revision>7</cp:revision>
  <dcterms:created xsi:type="dcterms:W3CDTF">2014-12-05T20:35:03Z</dcterms:created>
  <dcterms:modified xsi:type="dcterms:W3CDTF">2015-06-10T21:43:45Z</dcterms:modified>
</cp:coreProperties>
</file>