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3"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6BD8-EB1F-4CA3-8ECD-A5D850DB4490}" type="datetimeFigureOut">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6BD8-EB1F-4CA3-8ECD-A5D850DB4490}" type="datetimeFigureOut">
              <a:rPr lang="en-US" smtClean="0"/>
              <a:pPr/>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6BD8-EB1F-4CA3-8ECD-A5D850DB4490}" type="datetimeFigureOut">
              <a:rPr lang="en-US" smtClean="0"/>
              <a:pPr/>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6BD8-EB1F-4CA3-8ECD-A5D850DB4490}" type="datetimeFigureOut">
              <a:rPr lang="en-US" smtClean="0"/>
              <a:pPr/>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6BD8-EB1F-4CA3-8ECD-A5D850DB4490}" type="datetimeFigureOut">
              <a:rPr lang="en-US" smtClean="0"/>
              <a:pPr/>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6BD8-EB1F-4CA3-8ECD-A5D850DB4490}" type="datetimeFigureOut">
              <a:rPr lang="en-US" smtClean="0"/>
              <a:pPr/>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058A-729F-4E4D-96B7-3C71935DF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ience.howstuffworks.com/genetic-science/dna-evidence.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na.gov/audiences/investigators/know/"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dXYztbkMXw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dna.gov/audiences/investigators/kno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achersdomain.org/resource/tdc02.sci.life.gen.sheppard/" TargetMode="External"/><Relationship Id="rId1" Type="http://schemas.openxmlformats.org/officeDocument/2006/relationships/slideLayout" Target="../slideLayouts/slideLayout7.xml"/><Relationship Id="rId4" Type="http://schemas.openxmlformats.org/officeDocument/2006/relationships/hyperlink" Target="http://www.pbs.org/wgbh/nova/shepp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8534400" cy="1524000"/>
          </a:xfrm>
        </p:spPr>
        <p:txBody>
          <a:bodyPr>
            <a:normAutofit fontScale="92500" lnSpcReduction="10000"/>
          </a:bodyPr>
          <a:lstStyle/>
          <a:p>
            <a:r>
              <a:rPr lang="en-US" sz="4000" b="1" dirty="0" smtClean="0">
                <a:solidFill>
                  <a:schemeClr val="tx1"/>
                </a:solidFill>
                <a:latin typeface="Times New Roman" pitchFamily="18" charset="0"/>
                <a:cs typeface="Times New Roman" pitchFamily="18" charset="0"/>
              </a:rPr>
              <a:t>How is DNA be used to solve crimes? </a:t>
            </a:r>
          </a:p>
          <a:p>
            <a:endParaRPr lang="en-US" sz="2000" dirty="0">
              <a:solidFill>
                <a:schemeClr val="tx1"/>
              </a:solidFill>
              <a:latin typeface="Times New Roman" pitchFamily="18" charset="0"/>
              <a:cs typeface="Times New Roman" pitchFamily="18" charset="0"/>
            </a:endParaRPr>
          </a:p>
          <a:p>
            <a:r>
              <a:rPr lang="en-US" sz="2000" dirty="0" smtClean="0">
                <a:solidFill>
                  <a:schemeClr val="tx1"/>
                </a:solidFill>
                <a:latin typeface="Times New Roman" pitchFamily="18" charset="0"/>
                <a:cs typeface="Times New Roman" pitchFamily="18" charset="0"/>
              </a:rPr>
              <a:t>8</a:t>
            </a:r>
            <a:r>
              <a:rPr lang="en-US" sz="2000" baseline="30000" dirty="0" smtClean="0">
                <a:solidFill>
                  <a:schemeClr val="tx1"/>
                </a:solidFill>
                <a:latin typeface="Times New Roman" pitchFamily="18" charset="0"/>
                <a:cs typeface="Times New Roman" pitchFamily="18" charset="0"/>
              </a:rPr>
              <a:t>th</a:t>
            </a:r>
            <a:r>
              <a:rPr lang="en-US" sz="2000" dirty="0" smtClean="0">
                <a:solidFill>
                  <a:schemeClr val="tx1"/>
                </a:solidFill>
                <a:latin typeface="Times New Roman" pitchFamily="18" charset="0"/>
                <a:cs typeface="Times New Roman" pitchFamily="18" charset="0"/>
              </a:rPr>
              <a:t> Grade Forensic Science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T. </a:t>
            </a:r>
            <a:r>
              <a:rPr lang="en-US" sz="2000" dirty="0" err="1" smtClean="0">
                <a:solidFill>
                  <a:schemeClr val="tx1"/>
                </a:solidFill>
                <a:latin typeface="Times New Roman" pitchFamily="18" charset="0"/>
                <a:cs typeface="Times New Roman" pitchFamily="18" charset="0"/>
              </a:rPr>
              <a:t>Trimpe</a:t>
            </a:r>
            <a:r>
              <a:rPr lang="en-US" sz="2000" dirty="0" smtClean="0">
                <a:solidFill>
                  <a:schemeClr val="tx1"/>
                </a:solidFill>
                <a:latin typeface="Times New Roman" pitchFamily="18" charset="0"/>
                <a:cs typeface="Times New Roman" pitchFamily="18" charset="0"/>
              </a:rPr>
              <a:t>    http://sciencespot.net/</a:t>
            </a:r>
            <a:endParaRPr lang="en-US" sz="2000" dirty="0">
              <a:solidFill>
                <a:schemeClr val="tx1"/>
              </a:solidFill>
              <a:latin typeface="Times New Roman" pitchFamily="18" charset="0"/>
              <a:cs typeface="Times New Roman" pitchFamily="18" charset="0"/>
            </a:endParaRPr>
          </a:p>
        </p:txBody>
      </p:sp>
      <p:sp>
        <p:nvSpPr>
          <p:cNvPr id="4" name="Rectangle 3"/>
          <p:cNvSpPr/>
          <p:nvPr/>
        </p:nvSpPr>
        <p:spPr>
          <a:xfrm>
            <a:off x="2570099" y="609600"/>
            <a:ext cx="5626861" cy="3170099"/>
          </a:xfrm>
          <a:prstGeom prst="rect">
            <a:avLst/>
          </a:prstGeom>
          <a:noFill/>
        </p:spPr>
        <p:txBody>
          <a:bodyPr wrap="none" lIns="91440" tIns="45720" rIns="91440" bIns="45720">
            <a:spAutoFit/>
          </a:bodyPr>
          <a:lstStyle/>
          <a:p>
            <a:pPr algn="ctr"/>
            <a:r>
              <a:rPr lang="en-US" sz="20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DNA </a:t>
            </a:r>
            <a:endParaRPr lang="en-US" sz="20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Tracy\AppData\Local\Microsoft\Windows\Temporary Internet Files\Content.IE5\N511JRS4\MC900239669[1].wmf"/>
          <p:cNvPicPr>
            <a:picLocks noChangeAspect="1" noChangeArrowheads="1"/>
          </p:cNvPicPr>
          <p:nvPr/>
        </p:nvPicPr>
        <p:blipFill>
          <a:blip r:embed="rId2" cstate="print"/>
          <a:srcRect/>
          <a:stretch>
            <a:fillRect/>
          </a:stretch>
        </p:blipFill>
        <p:spPr bwMode="auto">
          <a:xfrm rot="577372" flipH="1">
            <a:off x="412659" y="141899"/>
            <a:ext cx="2133753" cy="4205143"/>
          </a:xfrm>
          <a:prstGeom prst="rect">
            <a:avLst/>
          </a:prstGeom>
          <a:noFill/>
        </p:spPr>
      </p:pic>
      <p:sp>
        <p:nvSpPr>
          <p:cNvPr id="6" name="Rectangle 5"/>
          <p:cNvSpPr/>
          <p:nvPr/>
        </p:nvSpPr>
        <p:spPr>
          <a:xfrm>
            <a:off x="1676400" y="2560499"/>
            <a:ext cx="7261860" cy="2400657"/>
          </a:xfrm>
          <a:prstGeom prst="rect">
            <a:avLst/>
          </a:prstGeom>
          <a:noFill/>
        </p:spPr>
        <p:txBody>
          <a:bodyPr wrap="none" lIns="91440" tIns="45720" rIns="91440" bIns="45720">
            <a:spAutoFit/>
          </a:bodyPr>
          <a:lstStyle/>
          <a:p>
            <a:pPr algn="ctr"/>
            <a:r>
              <a:rPr lang="en-US" sz="15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Evidence</a:t>
            </a:r>
            <a:endParaRPr lang="en-US" sz="15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What is DNA?</a:t>
            </a:r>
            <a:endParaRPr kumimoji="0" lang="en-US" sz="3600" b="0" i="0" u="none" strike="noStrike" cap="none" normalizeH="0" baseline="0" dirty="0" smtClean="0">
              <a:ln>
                <a:noFill/>
              </a:ln>
              <a:solidFill>
                <a:schemeClr val="tx1"/>
              </a:solidFill>
              <a:effectLst/>
              <a:latin typeface="Impact" pitchFamily="34" charset="0"/>
              <a:cs typeface="Arial" pitchFamily="34" charset="0"/>
            </a:endParaRPr>
          </a:p>
        </p:txBody>
      </p:sp>
      <p:sp>
        <p:nvSpPr>
          <p:cNvPr id="4" name="TextBox 3"/>
          <p:cNvSpPr txBox="1"/>
          <p:nvPr/>
        </p:nvSpPr>
        <p:spPr>
          <a:xfrm>
            <a:off x="164926" y="749474"/>
            <a:ext cx="8686800" cy="707886"/>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DNA</a:t>
            </a:r>
            <a:r>
              <a:rPr lang="en-US" sz="2000" dirty="0">
                <a:latin typeface="Times New Roman" pitchFamily="18" charset="0"/>
                <a:cs typeface="Times New Roman" pitchFamily="18" charset="0"/>
              </a:rPr>
              <a:t> stands for </a:t>
            </a:r>
            <a:r>
              <a:rPr lang="en-US" sz="2000" b="1" dirty="0">
                <a:latin typeface="Times New Roman" pitchFamily="18" charset="0"/>
                <a:cs typeface="Times New Roman" pitchFamily="18" charset="0"/>
              </a:rPr>
              <a:t>deoxyribonucleic acid</a:t>
            </a:r>
            <a:r>
              <a:rPr lang="en-US" sz="2000" dirty="0">
                <a:latin typeface="Times New Roman" pitchFamily="18" charset="0"/>
                <a:cs typeface="Times New Roman" pitchFamily="18" charset="0"/>
              </a:rPr>
              <a:t> and contains </a:t>
            </a:r>
            <a:r>
              <a:rPr lang="en-US" sz="2000" b="1" dirty="0">
                <a:latin typeface="Times New Roman" pitchFamily="18" charset="0"/>
                <a:cs typeface="Times New Roman" pitchFamily="18" charset="0"/>
              </a:rPr>
              <a:t>genetic information.  </a:t>
            </a:r>
            <a:r>
              <a:rPr lang="en-US" sz="2000" dirty="0">
                <a:latin typeface="Times New Roman" pitchFamily="18" charset="0"/>
                <a:cs typeface="Times New Roman" pitchFamily="18" charset="0"/>
              </a:rPr>
              <a:t>It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found on </a:t>
            </a:r>
            <a:r>
              <a:rPr lang="en-US" sz="2000" b="1" dirty="0">
                <a:latin typeface="Times New Roman" pitchFamily="18" charset="0"/>
                <a:cs typeface="Times New Roman" pitchFamily="18" charset="0"/>
              </a:rPr>
              <a:t>chromosomes </a:t>
            </a:r>
            <a:r>
              <a:rPr lang="en-US" sz="2000" dirty="0">
                <a:latin typeface="Times New Roman" pitchFamily="18" charset="0"/>
                <a:cs typeface="Times New Roman" pitchFamily="18" charset="0"/>
              </a:rPr>
              <a:t>located in the nucleus of our cells.  </a:t>
            </a:r>
          </a:p>
        </p:txBody>
      </p:sp>
      <p:grpSp>
        <p:nvGrpSpPr>
          <p:cNvPr id="11" name="Group 10"/>
          <p:cNvGrpSpPr/>
          <p:nvPr/>
        </p:nvGrpSpPr>
        <p:grpSpPr>
          <a:xfrm>
            <a:off x="0" y="1752600"/>
            <a:ext cx="9144000" cy="5046821"/>
            <a:chOff x="0" y="1752600"/>
            <a:chExt cx="9144000" cy="5046821"/>
          </a:xfrm>
        </p:grpSpPr>
        <p:sp>
          <p:nvSpPr>
            <p:cNvPr id="2050" name="Rectangle 2"/>
            <p:cNvSpPr>
              <a:spLocks noChangeArrowheads="1"/>
            </p:cNvSpPr>
            <p:nvPr/>
          </p:nvSpPr>
          <p:spPr bwMode="auto">
            <a:xfrm>
              <a:off x="4343400" y="6553200"/>
              <a:ext cx="4800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Image: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http://science.howstuffworks.com/genetic-science/dna-evidence.htm</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0" y="1752600"/>
              <a:ext cx="9144000" cy="4855428"/>
              <a:chOff x="0" y="1752600"/>
              <a:chExt cx="9144000" cy="4855428"/>
            </a:xfrm>
          </p:grpSpPr>
          <p:pic>
            <p:nvPicPr>
              <p:cNvPr id="5" name="Picture 4"/>
              <p:cNvPicPr/>
              <p:nvPr/>
            </p:nvPicPr>
            <p:blipFill>
              <a:blip r:embed="rId3" cstate="print"/>
              <a:srcRect b="10714"/>
              <a:stretch>
                <a:fillRect/>
              </a:stretch>
            </p:blipFill>
            <p:spPr bwMode="auto">
              <a:xfrm>
                <a:off x="4724400" y="3657600"/>
                <a:ext cx="4343400" cy="2133600"/>
              </a:xfrm>
              <a:prstGeom prst="rect">
                <a:avLst/>
              </a:prstGeom>
              <a:noFill/>
              <a:ln w="9525">
                <a:noFill/>
                <a:miter lim="800000"/>
                <a:headEnd/>
                <a:tailEnd/>
              </a:ln>
            </p:spPr>
          </p:pic>
          <p:sp>
            <p:nvSpPr>
              <p:cNvPr id="6" name="Rectangle 1"/>
              <p:cNvSpPr>
                <a:spLocks noChangeArrowheads="1"/>
              </p:cNvSpPr>
              <p:nvPr/>
            </p:nvSpPr>
            <p:spPr bwMode="auto">
              <a:xfrm>
                <a:off x="0" y="17526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a:latin typeface="Impact" pitchFamily="34" charset="0"/>
                  </a:rPr>
                  <a:t>What makes up DNA?</a:t>
                </a:r>
              </a:p>
            </p:txBody>
          </p:sp>
          <p:sp>
            <p:nvSpPr>
              <p:cNvPr id="7" name="TextBox 6"/>
              <p:cNvSpPr txBox="1"/>
              <p:nvPr/>
            </p:nvSpPr>
            <p:spPr>
              <a:xfrm>
                <a:off x="152400" y="2514600"/>
                <a:ext cx="4495800" cy="4093428"/>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sides </a:t>
                </a:r>
                <a:r>
                  <a:rPr lang="en-US" sz="2000" dirty="0" smtClean="0">
                    <a:latin typeface="Times New Roman" pitchFamily="18" charset="0"/>
                    <a:cs typeface="Times New Roman" pitchFamily="18" charset="0"/>
                  </a:rPr>
                  <a:t>or </a:t>
                </a:r>
                <a:r>
                  <a:rPr lang="en-US" sz="2000" b="1" dirty="0" smtClean="0">
                    <a:latin typeface="Times New Roman" pitchFamily="18" charset="0"/>
                    <a:cs typeface="Times New Roman" pitchFamily="18" charset="0"/>
                  </a:rPr>
                  <a:t>backbone</a:t>
                </a:r>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DNA molecule are made up of </a:t>
                </a:r>
                <a:r>
                  <a:rPr lang="en-US" sz="2000" b="1" dirty="0">
                    <a:latin typeface="Times New Roman" pitchFamily="18" charset="0"/>
                    <a:cs typeface="Times New Roman" pitchFamily="18" charset="0"/>
                  </a:rPr>
                  <a:t>sugar (</a:t>
                </a:r>
                <a:r>
                  <a:rPr lang="en-US" sz="2000" b="1" dirty="0" err="1">
                    <a:latin typeface="Times New Roman" pitchFamily="18" charset="0"/>
                    <a:cs typeface="Times New Roman" pitchFamily="18" charset="0"/>
                  </a:rPr>
                  <a:t>deoxyribose</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phosphate molecules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rungs that form the middle of the molecule are made up of pairs of </a:t>
                </a:r>
                <a:r>
                  <a:rPr lang="en-US" sz="2000" b="1" dirty="0">
                    <a:latin typeface="Times New Roman" pitchFamily="18" charset="0"/>
                    <a:cs typeface="Times New Roman" pitchFamily="18" charset="0"/>
                  </a:rPr>
                  <a:t>nucleotides</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nitrogen bases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Adenine</a:t>
                </a:r>
                <a:r>
                  <a:rPr lang="en-US" sz="2000" dirty="0">
                    <a:latin typeface="Times New Roman" pitchFamily="18" charset="0"/>
                    <a:cs typeface="Times New Roman" pitchFamily="18" charset="0"/>
                  </a:rPr>
                  <a:t> (A) pairs with </a:t>
                </a:r>
                <a:r>
                  <a:rPr lang="en-US" sz="2000" b="1" dirty="0">
                    <a:latin typeface="Times New Roman" pitchFamily="18" charset="0"/>
                    <a:cs typeface="Times New Roman" pitchFamily="18" charset="0"/>
                  </a:rPr>
                  <a:t>thymine</a:t>
                </a:r>
                <a:r>
                  <a:rPr lang="en-US" sz="2000" dirty="0">
                    <a:latin typeface="Times New Roman" pitchFamily="18" charset="0"/>
                    <a:cs typeface="Times New Roman" pitchFamily="18" charset="0"/>
                  </a:rPr>
                  <a:t> (T), while </a:t>
                </a:r>
                <a:r>
                  <a:rPr lang="en-US" sz="2000" b="1" dirty="0">
                    <a:latin typeface="Times New Roman" pitchFamily="18" charset="0"/>
                    <a:cs typeface="Times New Roman" pitchFamily="18" charset="0"/>
                  </a:rPr>
                  <a:t>guanine</a:t>
                </a:r>
                <a:r>
                  <a:rPr lang="en-US" sz="2000" dirty="0">
                    <a:latin typeface="Times New Roman" pitchFamily="18" charset="0"/>
                    <a:cs typeface="Times New Roman" pitchFamily="18" charset="0"/>
                  </a:rPr>
                  <a:t> (G) always pairs with </a:t>
                </a:r>
                <a:r>
                  <a:rPr lang="en-US" sz="2000" b="1" dirty="0">
                    <a:latin typeface="Times New Roman" pitchFamily="18" charset="0"/>
                    <a:cs typeface="Times New Roman" pitchFamily="18" charset="0"/>
                  </a:rPr>
                  <a:t>cytosine</a:t>
                </a:r>
                <a:r>
                  <a:rPr lang="en-US" sz="2000" dirty="0">
                    <a:latin typeface="Times New Roman" pitchFamily="18" charset="0"/>
                    <a:cs typeface="Times New Roman" pitchFamily="18" charset="0"/>
                  </a:rPr>
                  <a:t> (C).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order of the bases determines the </a:t>
                </a:r>
                <a:r>
                  <a:rPr lang="en-US" sz="2000" b="1" dirty="0">
                    <a:latin typeface="Times New Roman" pitchFamily="18" charset="0"/>
                    <a:cs typeface="Times New Roman" pitchFamily="18" charset="0"/>
                  </a:rPr>
                  <a:t>genetic code</a:t>
                </a:r>
                <a:r>
                  <a:rPr lang="en-US" sz="2000" dirty="0">
                    <a:latin typeface="Times New Roman" pitchFamily="18" charset="0"/>
                    <a:cs typeface="Times New Roman" pitchFamily="18" charset="0"/>
                  </a:rPr>
                  <a:t>.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Impact" pitchFamily="34" charset="0"/>
                    <a:cs typeface="Arial" pitchFamily="34" charset="0"/>
                  </a:rPr>
                  <a:t>Double Helix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gif"/>
          <p:cNvPicPr/>
          <p:nvPr/>
        </p:nvPicPr>
        <p:blipFill>
          <a:blip r:embed="rId2" cstate="print"/>
          <a:stretch>
            <a:fillRect/>
          </a:stretch>
        </p:blipFill>
        <p:spPr>
          <a:xfrm>
            <a:off x="2606962" y="2557662"/>
            <a:ext cx="3953519" cy="2291169"/>
          </a:xfrm>
          <a:prstGeom prst="rect">
            <a:avLst/>
          </a:prstGeom>
        </p:spPr>
      </p:pic>
      <p:grpSp>
        <p:nvGrpSpPr>
          <p:cNvPr id="2" name="Group 3"/>
          <p:cNvGrpSpPr>
            <a:grpSpLocks/>
          </p:cNvGrpSpPr>
          <p:nvPr/>
        </p:nvGrpSpPr>
        <p:grpSpPr bwMode="auto">
          <a:xfrm>
            <a:off x="228600" y="2316361"/>
            <a:ext cx="8589818" cy="2789039"/>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5" name="Rectangle 31"/>
          <p:cNvSpPr>
            <a:spLocks noChangeArrowheads="1"/>
          </p:cNvSpPr>
          <p:nvPr/>
        </p:nvSpPr>
        <p:spPr bwMode="auto">
          <a:xfrm>
            <a:off x="0" y="33294"/>
            <a:ext cx="170141" cy="362037"/>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9144000" cy="639036"/>
          </a:xfrm>
          <a:prstGeom prst="rect">
            <a:avLst/>
          </a:prstGeom>
          <a:solidFill>
            <a:srgbClr val="FF0000"/>
          </a:solid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kumimoji="0" lang="en-US" sz="360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Label the DNA molecule shown below.</a:t>
            </a:r>
            <a:endParaRPr kumimoji="0" lang="en-US" sz="3600" i="0" u="none" strike="noStrike" cap="none" normalizeH="0" baseline="0" dirty="0" smtClean="0">
              <a:ln>
                <a:noFill/>
              </a:ln>
              <a:solidFill>
                <a:schemeClr val="tx1"/>
              </a:solidFill>
              <a:effectLst/>
              <a:latin typeface="Impact" pitchFamily="34" charset="0"/>
              <a:cs typeface="Times New Roman" pitchFamily="18" charset="0"/>
            </a:endParaRPr>
          </a:p>
        </p:txBody>
      </p:sp>
      <p:sp>
        <p:nvSpPr>
          <p:cNvPr id="34" name="Rectangle 32"/>
          <p:cNvSpPr>
            <a:spLocks noChangeArrowheads="1"/>
          </p:cNvSpPr>
          <p:nvPr/>
        </p:nvSpPr>
        <p:spPr bwMode="auto">
          <a:xfrm>
            <a:off x="5354782" y="2335411"/>
            <a:ext cx="1769425"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BACKBONE</a:t>
            </a:r>
            <a:endParaRPr lang="en-US" sz="2200" dirty="0" smtClean="0">
              <a:latin typeface="Times New Roman" pitchFamily="18" charset="0"/>
              <a:cs typeface="Times New Roman" pitchFamily="18" charset="0"/>
            </a:endParaRPr>
          </a:p>
        </p:txBody>
      </p:sp>
      <p:sp>
        <p:nvSpPr>
          <p:cNvPr id="35" name="Rectangle 32"/>
          <p:cNvSpPr>
            <a:spLocks noChangeArrowheads="1"/>
          </p:cNvSpPr>
          <p:nvPr/>
        </p:nvSpPr>
        <p:spPr bwMode="auto">
          <a:xfrm>
            <a:off x="6948054" y="4478536"/>
            <a:ext cx="1460482"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ADENINE</a:t>
            </a:r>
            <a:endParaRPr lang="en-US" sz="2200" dirty="0" smtClean="0">
              <a:latin typeface="Times New Roman" pitchFamily="18" charset="0"/>
              <a:cs typeface="Times New Roman" pitchFamily="18" charset="0"/>
            </a:endParaRPr>
          </a:p>
        </p:txBody>
      </p:sp>
      <p:sp>
        <p:nvSpPr>
          <p:cNvPr id="36" name="Rectangle 32"/>
          <p:cNvSpPr>
            <a:spLocks noChangeArrowheads="1"/>
          </p:cNvSpPr>
          <p:nvPr/>
        </p:nvSpPr>
        <p:spPr bwMode="auto">
          <a:xfrm>
            <a:off x="6948054" y="3692724"/>
            <a:ext cx="1536260"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THYMINE</a:t>
            </a:r>
            <a:endParaRPr lang="en-US" sz="2200" dirty="0" smtClean="0">
              <a:latin typeface="Times New Roman" pitchFamily="18" charset="0"/>
              <a:cs typeface="Times New Roman" pitchFamily="18" charset="0"/>
            </a:endParaRPr>
          </a:p>
        </p:txBody>
      </p:sp>
      <p:sp>
        <p:nvSpPr>
          <p:cNvPr id="37" name="Rectangle 32"/>
          <p:cNvSpPr>
            <a:spLocks noChangeArrowheads="1"/>
          </p:cNvSpPr>
          <p:nvPr/>
        </p:nvSpPr>
        <p:spPr bwMode="auto">
          <a:xfrm>
            <a:off x="3345873" y="454997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N BONDS</a:t>
            </a:r>
            <a:endParaRPr lang="en-US" sz="2200" dirty="0" smtClean="0">
              <a:latin typeface="Times New Roman" pitchFamily="18" charset="0"/>
              <a:cs typeface="Times New Roman" pitchFamily="18" charset="0"/>
            </a:endParaRPr>
          </a:p>
        </p:txBody>
      </p:sp>
      <p:sp>
        <p:nvSpPr>
          <p:cNvPr id="38" name="Rectangle 32"/>
          <p:cNvSpPr>
            <a:spLocks noChangeArrowheads="1"/>
          </p:cNvSpPr>
          <p:nvPr/>
        </p:nvSpPr>
        <p:spPr bwMode="auto">
          <a:xfrm>
            <a:off x="297873" y="3549849"/>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CYTOSINE</a:t>
            </a:r>
            <a:endParaRPr lang="en-US" sz="2200" dirty="0" smtClean="0">
              <a:latin typeface="Times New Roman" pitchFamily="18" charset="0"/>
              <a:cs typeface="Times New Roman" pitchFamily="18" charset="0"/>
            </a:endParaRPr>
          </a:p>
        </p:txBody>
      </p:sp>
      <p:sp>
        <p:nvSpPr>
          <p:cNvPr id="39" name="Rectangle 32"/>
          <p:cNvSpPr>
            <a:spLocks noChangeArrowheads="1"/>
          </p:cNvSpPr>
          <p:nvPr/>
        </p:nvSpPr>
        <p:spPr bwMode="auto">
          <a:xfrm>
            <a:off x="367145" y="426422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GUANINE</a:t>
            </a:r>
            <a:endParaRPr lang="en-US" sz="2200" dirty="0" smtClean="0">
              <a:latin typeface="Times New Roman" pitchFamily="18" charset="0"/>
              <a:cs typeface="Times New Roman" pitchFamily="18" charset="0"/>
            </a:endParaRPr>
          </a:p>
        </p:txBody>
      </p:sp>
      <p:sp>
        <p:nvSpPr>
          <p:cNvPr id="25" name="TextBox 24"/>
          <p:cNvSpPr txBox="1"/>
          <p:nvPr/>
        </p:nvSpPr>
        <p:spPr>
          <a:xfrm>
            <a:off x="152400" y="838200"/>
            <a:ext cx="8991600" cy="707886"/>
          </a:xfrm>
          <a:prstGeom prst="rect">
            <a:avLst/>
          </a:prstGeom>
          <a:noFill/>
        </p:spPr>
        <p:txBody>
          <a:bodyPr wrap="square" rtlCol="0">
            <a:spAutoFit/>
          </a:bodyPr>
          <a:lstStyle/>
          <a:p>
            <a:pPr algn="ctr"/>
            <a:r>
              <a:rPr lang="en-US" sz="2000" b="1" dirty="0" smtClean="0"/>
              <a:t>Word List:  </a:t>
            </a:r>
          </a:p>
          <a:p>
            <a:pPr algn="ctr"/>
            <a:r>
              <a:rPr lang="en-US" sz="2000" b="1" dirty="0" smtClean="0"/>
              <a:t>Cytosine       Adenine       Thymine       Guanine        Backbone     Nitrogen (N) Bonds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How is DNA used as evidence?</a:t>
            </a:r>
            <a:endParaRPr lang="en-US" sz="3600" dirty="0">
              <a:latin typeface="Impact" pitchFamily="34" charset="0"/>
            </a:endParaRPr>
          </a:p>
        </p:txBody>
      </p:sp>
      <p:sp>
        <p:nvSpPr>
          <p:cNvPr id="4" name="TextBox 3"/>
          <p:cNvSpPr txBox="1"/>
          <p:nvPr/>
        </p:nvSpPr>
        <p:spPr>
          <a:xfrm>
            <a:off x="152400" y="749474"/>
            <a:ext cx="8839200" cy="3170099"/>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person’s </a:t>
            </a:r>
            <a:r>
              <a:rPr lang="en-US" sz="2000" dirty="0">
                <a:latin typeface="Times New Roman" pitchFamily="18" charset="0"/>
                <a:cs typeface="Times New Roman" pitchFamily="18" charset="0"/>
              </a:rPr>
              <a:t>DNA is </a:t>
            </a:r>
            <a:r>
              <a:rPr lang="en-US" sz="2000" b="1" dirty="0">
                <a:latin typeface="Times New Roman" pitchFamily="18" charset="0"/>
                <a:cs typeface="Times New Roman" pitchFamily="18" charset="0"/>
              </a:rPr>
              <a:t>different</a:t>
            </a:r>
            <a:r>
              <a:rPr lang="en-US" sz="2000" dirty="0">
                <a:latin typeface="Times New Roman" pitchFamily="18" charset="0"/>
                <a:cs typeface="Times New Roman" pitchFamily="18" charset="0"/>
              </a:rPr>
              <a:t> from other people (except identical </a:t>
            </a:r>
            <a:r>
              <a:rPr lang="en-US" sz="2000" dirty="0" smtClean="0">
                <a:latin typeface="Times New Roman" pitchFamily="18" charset="0"/>
                <a:cs typeface="Times New Roman" pitchFamily="18" charset="0"/>
              </a:rPr>
              <a:t>twins).</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DNA </a:t>
            </a:r>
            <a:r>
              <a:rPr lang="en-US" sz="2000" dirty="0">
                <a:latin typeface="Times New Roman" pitchFamily="18" charset="0"/>
                <a:cs typeface="Times New Roman" pitchFamily="18" charset="0"/>
              </a:rPr>
              <a:t>collected from a crime scene can either link a </a:t>
            </a:r>
            <a:r>
              <a:rPr lang="en-US" sz="2000" b="1" dirty="0">
                <a:latin typeface="Times New Roman" pitchFamily="18" charset="0"/>
                <a:cs typeface="Times New Roman" pitchFamily="18" charset="0"/>
              </a:rPr>
              <a:t>suspect to the evidence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eliminate a suspect</a:t>
            </a:r>
            <a:r>
              <a:rPr lang="en-US" sz="2000" dirty="0">
                <a:latin typeface="Times New Roman" pitchFamily="18" charset="0"/>
                <a:cs typeface="Times New Roman" pitchFamily="18" charset="0"/>
              </a:rPr>
              <a:t>, similar to the use of fingerprints.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identify a </a:t>
            </a:r>
            <a:r>
              <a:rPr lang="en-US" sz="2000" b="1" dirty="0" smtClean="0">
                <a:latin typeface="Times New Roman" pitchFamily="18" charset="0"/>
                <a:cs typeface="Times New Roman" pitchFamily="18" charset="0"/>
              </a:rPr>
              <a:t>victim </a:t>
            </a:r>
            <a:r>
              <a:rPr lang="en-US" sz="2000" dirty="0">
                <a:latin typeface="Times New Roman" pitchFamily="18" charset="0"/>
                <a:cs typeface="Times New Roman" pitchFamily="18" charset="0"/>
              </a:rPr>
              <a:t>through DNA from relatives, even when no body can be found.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smtClean="0">
                <a:latin typeface="Times New Roman" pitchFamily="18" charset="0"/>
                <a:cs typeface="Times New Roman" pitchFamily="18" charset="0"/>
              </a:rPr>
              <a:t>link crime scenes </a:t>
            </a:r>
            <a:r>
              <a:rPr lang="en-US" sz="2000" dirty="0" smtClean="0">
                <a:latin typeface="Times New Roman" pitchFamily="18" charset="0"/>
                <a:cs typeface="Times New Roman" pitchFamily="18" charset="0"/>
              </a:rPr>
              <a:t>together by linking the </a:t>
            </a:r>
            <a:r>
              <a:rPr lang="en-US" sz="2000" dirty="0">
                <a:latin typeface="Times New Roman" pitchFamily="18" charset="0"/>
                <a:cs typeface="Times New Roman" pitchFamily="18" charset="0"/>
              </a:rPr>
              <a:t>same perpetrator </a:t>
            </a:r>
            <a:r>
              <a:rPr lang="en-US" sz="2000" dirty="0" smtClean="0">
                <a:latin typeface="Times New Roman" pitchFamily="18" charset="0"/>
                <a:cs typeface="Times New Roman" pitchFamily="18" charset="0"/>
              </a:rPr>
              <a:t>to different scenes locally</a:t>
            </a:r>
            <a:r>
              <a:rPr lang="en-US" sz="2000" dirty="0">
                <a:latin typeface="Times New Roman" pitchFamily="18" charset="0"/>
                <a:cs typeface="Times New Roman" pitchFamily="18" charset="0"/>
              </a:rPr>
              <a:t>, statewide, and across the </a:t>
            </a:r>
            <a:r>
              <a:rPr lang="en-US" sz="2000" dirty="0" smtClean="0">
                <a:latin typeface="Times New Roman" pitchFamily="18" charset="0"/>
                <a:cs typeface="Times New Roman" pitchFamily="18" charset="0"/>
              </a:rPr>
              <a:t>nation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pic>
        <p:nvPicPr>
          <p:cNvPr id="8" name="Picture 7" descr="dnavsfingerprint.gif"/>
          <p:cNvPicPr/>
          <p:nvPr/>
        </p:nvPicPr>
        <p:blipFill>
          <a:blip r:embed="rId2" cstate="print"/>
          <a:stretch>
            <a:fillRect/>
          </a:stretch>
        </p:blipFill>
        <p:spPr>
          <a:xfrm>
            <a:off x="6934200" y="3810000"/>
            <a:ext cx="1981200" cy="2590800"/>
          </a:xfrm>
          <a:prstGeom prst="rect">
            <a:avLst/>
          </a:prstGeom>
          <a:ln w="28575">
            <a:solidFill>
              <a:schemeClr val="tx1"/>
            </a:solidFill>
          </a:ln>
        </p:spPr>
      </p:pic>
      <p:sp>
        <p:nvSpPr>
          <p:cNvPr id="9" name="TextBox 8"/>
          <p:cNvSpPr txBox="1"/>
          <p:nvPr/>
        </p:nvSpPr>
        <p:spPr>
          <a:xfrm>
            <a:off x="152400" y="4114800"/>
            <a:ext cx="6629400" cy="2246769"/>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place </a:t>
            </a:r>
            <a:r>
              <a:rPr lang="en-US" sz="2000" b="1" dirty="0" smtClean="0">
                <a:latin typeface="Times New Roman" pitchFamily="18" charset="0"/>
                <a:cs typeface="Times New Roman" pitchFamily="18" charset="0"/>
              </a:rPr>
              <a:t>an individual </a:t>
            </a:r>
            <a:r>
              <a:rPr lang="en-US" sz="2000" b="1" dirty="0">
                <a:latin typeface="Times New Roman" pitchFamily="18" charset="0"/>
                <a:cs typeface="Times New Roman" pitchFamily="18" charset="0"/>
              </a:rPr>
              <a:t>at a crime scene</a:t>
            </a:r>
            <a:r>
              <a:rPr lang="en-US" sz="2000" dirty="0">
                <a:latin typeface="Times New Roman" pitchFamily="18" charset="0"/>
                <a:cs typeface="Times New Roman" pitchFamily="18" charset="0"/>
              </a:rPr>
              <a:t>, in a </a:t>
            </a:r>
            <a:r>
              <a:rPr lang="en-US" sz="2000" b="1" dirty="0">
                <a:latin typeface="Times New Roman" pitchFamily="18" charset="0"/>
                <a:cs typeface="Times New Roman" pitchFamily="18" charset="0"/>
              </a:rPr>
              <a:t>home</a:t>
            </a:r>
            <a:r>
              <a:rPr lang="en-US" sz="2000" dirty="0">
                <a:latin typeface="Times New Roman" pitchFamily="18" charset="0"/>
                <a:cs typeface="Times New Roman" pitchFamily="18" charset="0"/>
              </a:rPr>
              <a:t>, or in a </a:t>
            </a:r>
            <a:r>
              <a:rPr lang="en-US" sz="2000" b="1" dirty="0">
                <a:latin typeface="Times New Roman" pitchFamily="18" charset="0"/>
                <a:cs typeface="Times New Roman" pitchFamily="18" charset="0"/>
              </a:rPr>
              <a:t>room</a:t>
            </a:r>
            <a:r>
              <a:rPr lang="en-US" sz="2000" dirty="0">
                <a:latin typeface="Times New Roman" pitchFamily="18" charset="0"/>
                <a:cs typeface="Times New Roman" pitchFamily="18" charset="0"/>
              </a:rPr>
              <a:t> where the suspect claimed not to have been.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refute a claim of self-defense</a:t>
            </a:r>
            <a:r>
              <a:rPr lang="en-US" sz="2000" dirty="0">
                <a:latin typeface="Times New Roman" pitchFamily="18" charset="0"/>
                <a:cs typeface="Times New Roman" pitchFamily="18" charset="0"/>
              </a:rPr>
              <a:t> and put a weapon in the suspect's hand.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change a story from an </a:t>
            </a:r>
            <a:r>
              <a:rPr lang="en-US" sz="2000" b="1" dirty="0">
                <a:latin typeface="Times New Roman" pitchFamily="18" charset="0"/>
                <a:cs typeface="Times New Roman" pitchFamily="18" charset="0"/>
              </a:rPr>
              <a:t>alibi</a:t>
            </a:r>
            <a:r>
              <a:rPr lang="en-US" sz="2000" dirty="0">
                <a:latin typeface="Times New Roman" pitchFamily="18" charset="0"/>
                <a:cs typeface="Times New Roman" pitchFamily="18" charset="0"/>
              </a:rPr>
              <a:t> to one of </a:t>
            </a:r>
            <a:r>
              <a:rPr lang="en-US" sz="2000" b="1" dirty="0">
                <a:latin typeface="Times New Roman" pitchFamily="18" charset="0"/>
                <a:cs typeface="Times New Roman" pitchFamily="18" charset="0"/>
              </a:rPr>
              <a:t>consent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5361" name="Rectangle 1"/>
          <p:cNvSpPr>
            <a:spLocks noChangeArrowheads="1"/>
          </p:cNvSpPr>
          <p:nvPr/>
        </p:nvSpPr>
        <p:spPr bwMode="auto">
          <a:xfrm>
            <a:off x="2087987" y="6582489"/>
            <a:ext cx="496802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Strand Image &amp;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Tracy\AppData\Local\Microsoft\Windows\Temporary Internet Files\Content.IE5\SAAX5UXQ\MC900432653[1].png">
            <a:hlinkClick r:id="rId4"/>
          </p:cNvPr>
          <p:cNvPicPr>
            <a:picLocks noChangeAspect="1" noChangeArrowheads="1"/>
          </p:cNvPicPr>
          <p:nvPr/>
        </p:nvPicPr>
        <p:blipFill>
          <a:blip r:embed="rId5" cstate="print"/>
          <a:srcRect/>
          <a:stretch>
            <a:fillRect/>
          </a:stretch>
        </p:blipFill>
        <p:spPr bwMode="auto">
          <a:xfrm>
            <a:off x="8001000" y="-152400"/>
            <a:ext cx="990457" cy="9904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factors affect DNA evidence?</a:t>
            </a:r>
            <a:endParaRPr lang="en-US" sz="3600" dirty="0">
              <a:latin typeface="Impact" pitchFamily="34" charset="0"/>
            </a:endParaRPr>
          </a:p>
        </p:txBody>
      </p:sp>
      <p:sp>
        <p:nvSpPr>
          <p:cNvPr id="4" name="TextBox 3"/>
          <p:cNvSpPr txBox="1"/>
          <p:nvPr/>
        </p:nvSpPr>
        <p:spPr>
          <a:xfrm>
            <a:off x="152400" y="749474"/>
            <a:ext cx="8686800"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factors can affect the DNA left at a crime scene, </a:t>
            </a:r>
            <a:r>
              <a:rPr lang="en-US" sz="2000" dirty="0" smtClean="0">
                <a:latin typeface="Times New Roman" pitchFamily="18" charset="0"/>
                <a:cs typeface="Times New Roman" pitchFamily="18" charset="0"/>
              </a:rPr>
              <a:t>such as </a:t>
            </a:r>
            <a:r>
              <a:rPr lang="en-US" sz="2000" b="1" dirty="0" smtClean="0">
                <a:latin typeface="Times New Roman" pitchFamily="18" charset="0"/>
                <a:cs typeface="Times New Roman" pitchFamily="18" charset="0"/>
              </a:rPr>
              <a:t>environmental </a:t>
            </a:r>
            <a:r>
              <a:rPr lang="en-US" sz="2000" b="1" dirty="0">
                <a:latin typeface="Times New Roman" pitchFamily="18" charset="0"/>
                <a:cs typeface="Times New Roman" pitchFamily="18" charset="0"/>
              </a:rPr>
              <a:t>factors </a:t>
            </a:r>
            <a:r>
              <a:rPr lang="en-US" sz="20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000" dirty="0"/>
              <a:t> </a:t>
            </a:r>
          </a:p>
        </p:txBody>
      </p:sp>
      <p:sp>
        <p:nvSpPr>
          <p:cNvPr id="15361" name="Rectangle 1"/>
          <p:cNvSpPr>
            <a:spLocks noChangeArrowheads="1"/>
          </p:cNvSpPr>
          <p:nvPr/>
        </p:nvSpPr>
        <p:spPr bwMode="auto">
          <a:xfrm>
            <a:off x="0" y="6611779"/>
            <a:ext cx="40479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0" y="2286000"/>
            <a:ext cx="9144000" cy="2624792"/>
            <a:chOff x="0" y="2286000"/>
            <a:chExt cx="9144000" cy="2624792"/>
          </a:xfrm>
        </p:grpSpPr>
        <p:sp>
          <p:nvSpPr>
            <p:cNvPr id="9" name="TextBox 8"/>
            <p:cNvSpPr txBox="1"/>
            <p:nvPr/>
          </p:nvSpPr>
          <p:spPr>
            <a:xfrm>
              <a:off x="152400" y="2971800"/>
              <a:ext cx="87630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CODIS</a:t>
              </a:r>
              <a:r>
                <a:rPr lang="en-US" sz="2000" dirty="0" smtClean="0">
                  <a:latin typeface="Times New Roman" pitchFamily="18" charset="0"/>
                  <a:cs typeface="Times New Roman" pitchFamily="18" charset="0"/>
                </a:rPr>
                <a:t> stands for </a:t>
              </a:r>
              <a:r>
                <a:rPr lang="en-US" sz="2000" b="1" u="sng" dirty="0" err="1" smtClean="0">
                  <a:latin typeface="Times New Roman" pitchFamily="18" charset="0"/>
                  <a:cs typeface="Times New Roman" pitchFamily="18" charset="0"/>
                </a:rPr>
                <a:t>CO</a:t>
              </a:r>
              <a:r>
                <a:rPr lang="en-US" sz="2000" b="1" dirty="0" err="1" smtClean="0">
                  <a:latin typeface="Times New Roman" pitchFamily="18" charset="0"/>
                  <a:cs typeface="Times New Roman" pitchFamily="18" charset="0"/>
                </a:rPr>
                <a:t>mbined</a:t>
              </a: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a:t>
              </a:r>
              <a:r>
                <a:rPr lang="en-US" sz="2000" b="1" dirty="0" smtClean="0">
                  <a:latin typeface="Times New Roman" pitchFamily="18" charset="0"/>
                  <a:cs typeface="Times New Roman" pitchFamily="18" charset="0"/>
                </a:rPr>
                <a:t>NA </a:t>
              </a:r>
              <a:r>
                <a:rPr lang="en-US" sz="2000" b="1" u="sng"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ndex </a:t>
              </a:r>
              <a:r>
                <a:rPr lang="en-US" sz="2000" b="1" u="sng"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ystem</a:t>
              </a:r>
              <a:r>
                <a:rPr lang="en-US" sz="2000" dirty="0" smtClean="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7" name="Rectangle 1"/>
            <p:cNvSpPr>
              <a:spLocks noChangeArrowheads="1"/>
            </p:cNvSpPr>
            <p:nvPr/>
          </p:nvSpPr>
          <p:spPr bwMode="auto">
            <a:xfrm>
              <a:off x="0" y="22860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is CODIS?</a:t>
              </a:r>
              <a:endParaRPr lang="en-US" sz="3600" dirty="0">
                <a:latin typeface="Impact" pitchFamily="34" charset="0"/>
              </a:endParaRPr>
            </a:p>
          </p:txBody>
        </p:sp>
      </p:grpSp>
      <p:sp>
        <p:nvSpPr>
          <p:cNvPr id="16386" name="Text Box 2"/>
          <p:cNvSpPr txBox="1">
            <a:spLocks noChangeArrowheads="1"/>
          </p:cNvSpPr>
          <p:nvPr/>
        </p:nvSpPr>
        <p:spPr bwMode="auto">
          <a:xfrm>
            <a:off x="838200" y="4800600"/>
            <a:ext cx="5105400"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Did you know?</a:t>
            </a:r>
          </a:p>
          <a:p>
            <a:pPr marL="0" marR="0" lvl="0" indent="0" algn="just"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Each human cell contains three billion DNA base pairs. Our unique DNA amounts to 0.1% or 3 million base pairs. </a:t>
            </a:r>
          </a:p>
        </p:txBody>
      </p:sp>
      <p:pic>
        <p:nvPicPr>
          <p:cNvPr id="10" name="Picture 9" descr="C:\Users\Tracy\AppData\Local\Microsoft\Windows\Temporary Internet Files\Content.IE5\80O0PNB0\MC900360664[1].wmf"/>
          <p:cNvPicPr/>
          <p:nvPr/>
        </p:nvPicPr>
        <p:blipFill>
          <a:blip r:embed="rId3" cstate="print"/>
          <a:srcRect/>
          <a:stretch>
            <a:fillRect/>
          </a:stretch>
        </p:blipFill>
        <p:spPr bwMode="auto">
          <a:xfrm rot="1567181">
            <a:off x="6034176" y="4505036"/>
            <a:ext cx="1473103" cy="213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68" y="6553200"/>
            <a:ext cx="5867400" cy="246221"/>
          </a:xfrm>
          <a:prstGeom prst="rect">
            <a:avLst/>
          </a:prstGeom>
        </p:spPr>
        <p:txBody>
          <a:bodyPr wrap="square">
            <a:spAutoFit/>
          </a:bodyPr>
          <a:lstStyle/>
          <a:p>
            <a:pPr algn="ctr"/>
            <a:r>
              <a:rPr lang="en-US" sz="1000" dirty="0" smtClean="0"/>
              <a:t>Information &amp; image from http://www.teachersdomain.org/resource/tdc02.sci.life.gen.lp_dnamysteries/</a:t>
            </a:r>
            <a:endParaRPr lang="en-US" sz="1000" dirty="0"/>
          </a:p>
        </p:txBody>
      </p:sp>
      <p:grpSp>
        <p:nvGrpSpPr>
          <p:cNvPr id="13" name="Group 12"/>
          <p:cNvGrpSpPr/>
          <p:nvPr/>
        </p:nvGrpSpPr>
        <p:grpSpPr>
          <a:xfrm>
            <a:off x="3810000" y="228600"/>
            <a:ext cx="4648200" cy="6248400"/>
            <a:chOff x="3810000" y="228600"/>
            <a:chExt cx="4648200" cy="624840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B. Whose your daddy?</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4953000" y="5276671"/>
              <a:ext cx="31242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Which sample is most likely to be the father?</a:t>
              </a:r>
            </a:p>
            <a:p>
              <a:pPr algn="ctr"/>
              <a:r>
                <a:rPr lang="en-US" sz="2400" b="1" dirty="0" smtClean="0">
                  <a:latin typeface="Times New Roman" pitchFamily="18" charset="0"/>
                  <a:cs typeface="Times New Roman" pitchFamily="18" charset="0"/>
                </a:rPr>
                <a:t>F1 or F2</a:t>
              </a:r>
              <a:endParaRPr lang="en-US" sz="2400" b="1" dirty="0">
                <a:latin typeface="Times New Roman" pitchFamily="18" charset="0"/>
                <a:cs typeface="Times New Roman" pitchFamily="18" charset="0"/>
              </a:endParaRPr>
            </a:p>
          </p:txBody>
        </p:sp>
      </p:grpSp>
      <p:grpSp>
        <p:nvGrpSpPr>
          <p:cNvPr id="14" name="Group 13"/>
          <p:cNvGrpSpPr/>
          <p:nvPr/>
        </p:nvGrpSpPr>
        <p:grpSpPr>
          <a:xfrm>
            <a:off x="5326380" y="147935"/>
            <a:ext cx="3581400" cy="4569262"/>
            <a:chOff x="5326380" y="147935"/>
            <a:chExt cx="3581400" cy="4569262"/>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C. Identical or not?</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5326380" y="3886200"/>
              <a:ext cx="35814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sets of twins are identical twins?</a:t>
              </a:r>
              <a:endParaRPr lang="en-US" sz="2400" b="1" dirty="0">
                <a:latin typeface="Times New Roman" pitchFamily="18" charset="0"/>
                <a:cs typeface="Times New Roman" pitchFamily="18" charset="0"/>
              </a:endParaRPr>
            </a:p>
          </p:txBody>
        </p:sp>
      </p:grpSp>
      <p:grpSp>
        <p:nvGrpSpPr>
          <p:cNvPr id="15" name="Group 14"/>
          <p:cNvGrpSpPr/>
          <p:nvPr/>
        </p:nvGrpSpPr>
        <p:grpSpPr>
          <a:xfrm>
            <a:off x="228600" y="228600"/>
            <a:ext cx="3383280" cy="6088797"/>
            <a:chOff x="228600" y="228600"/>
            <a:chExt cx="3383280" cy="6088797"/>
          </a:xfrm>
        </p:grpSpPr>
        <p:pic>
          <p:nvPicPr>
            <p:cNvPr id="10" name="Picture 2"/>
            <p:cNvPicPr>
              <a:picLocks noChangeAspect="1" noChangeArrowheads="1"/>
            </p:cNvPicPr>
            <p:nvPr/>
          </p:nvPicPr>
          <p:blipFill>
            <a:blip r:embed="rId3"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A. Who done it?</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5486400"/>
              <a:ext cx="32766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suspect matches the bloodstain?</a:t>
              </a:r>
              <a:endParaRPr lang="en-US"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True or False?</a:t>
            </a:r>
            <a:endParaRPr lang="en-US" sz="3600" dirty="0">
              <a:latin typeface="Impact" pitchFamily="34" charset="0"/>
            </a:endParaRPr>
          </a:p>
        </p:txBody>
      </p:sp>
      <p:sp>
        <p:nvSpPr>
          <p:cNvPr id="4" name="TextBox 3"/>
          <p:cNvSpPr txBox="1"/>
          <p:nvPr/>
        </p:nvSpPr>
        <p:spPr>
          <a:xfrm>
            <a:off x="228600" y="968038"/>
            <a:ext cx="8686800" cy="390876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Which three statements below are true?</a:t>
            </a:r>
          </a:p>
          <a:p>
            <a:pPr algn="ct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The DNA in a man's blood is the same as the DNA in his skin cells and saliva.</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2. Each person's DNA is different from every other individual's.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DNA can be found in all the cells in our bodies except the blood cells.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DNA can have forensic value even if it is decades old.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5. DNA evidence was first used to get a conviction in a trial in 1987. </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1" name="Picture 3" descr="C:\Users\Tracy\AppData\Local\Microsoft\Windows\Temporary Internet Files\Content.IE5\IYXDRP67\MC910216354[1].png">
            <a:hlinkClick r:id="rId2"/>
          </p:cNvPr>
          <p:cNvPicPr>
            <a:picLocks noChangeAspect="1" noChangeArrowheads="1"/>
          </p:cNvPicPr>
          <p:nvPr/>
        </p:nvPicPr>
        <p:blipFill>
          <a:blip r:embed="rId3" cstate="print"/>
          <a:srcRect/>
          <a:stretch>
            <a:fillRect/>
          </a:stretch>
        </p:blipFill>
        <p:spPr bwMode="auto">
          <a:xfrm>
            <a:off x="457200" y="5105400"/>
            <a:ext cx="1749353" cy="1524000"/>
          </a:xfrm>
          <a:prstGeom prst="rect">
            <a:avLst/>
          </a:prstGeom>
          <a:noFill/>
        </p:spPr>
      </p:pic>
      <p:sp>
        <p:nvSpPr>
          <p:cNvPr id="12" name="TextBox 11"/>
          <p:cNvSpPr txBox="1"/>
          <p:nvPr/>
        </p:nvSpPr>
        <p:spPr>
          <a:xfrm>
            <a:off x="2209800" y="4800600"/>
            <a:ext cx="6629400" cy="1754326"/>
          </a:xfrm>
          <a:prstGeom prst="rect">
            <a:avLst/>
          </a:prstGeom>
          <a:noFill/>
        </p:spPr>
        <p:txBody>
          <a:bodyPr wrap="square" rtlCol="0">
            <a:spAutoFit/>
          </a:bodyPr>
          <a:lstStyle/>
          <a:p>
            <a:r>
              <a:rPr lang="en-US" sz="2000" dirty="0" smtClean="0">
                <a:latin typeface="Times New Roman" pitchFamily="18" charset="0"/>
                <a:cs typeface="Times New Roman" pitchFamily="18" charset="0"/>
              </a:rPr>
              <a:t>Watch the video segment from </a:t>
            </a:r>
            <a:r>
              <a:rPr lang="en-US" sz="2000" i="1" dirty="0" smtClean="0">
                <a:latin typeface="Times New Roman" pitchFamily="18" charset="0"/>
                <a:cs typeface="Times New Roman" pitchFamily="18" charset="0"/>
              </a:rPr>
              <a:t>NOVA:</a:t>
            </a:r>
            <a:r>
              <a:rPr lang="en-US" sz="2000" dirty="0" smtClean="0">
                <a:latin typeface="Times New Roman" pitchFamily="18" charset="0"/>
                <a:cs typeface="Times New Roman" pitchFamily="18" charset="0"/>
              </a:rPr>
              <a:t> "The Killer's Trail" and be ready to answer the questions on the next slide. </a:t>
            </a:r>
          </a:p>
          <a:p>
            <a:endParaRPr lang="en-US" sz="2000"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Video available at </a:t>
            </a:r>
            <a:r>
              <a:rPr lang="en-US" sz="1600" i="1" dirty="0" smtClean="0">
                <a:latin typeface="Times New Roman" pitchFamily="18" charset="0"/>
                <a:cs typeface="Times New Roman" pitchFamily="18" charset="0"/>
                <a:hlinkClick r:id="rId2"/>
              </a:rPr>
              <a:t>http://www.teachersdomain.org/resource/tdc02.sci.life.gen.sheppard/</a:t>
            </a:r>
            <a:endParaRPr lang="en-US" sz="1600" i="1"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More information available at </a:t>
            </a:r>
            <a:r>
              <a:rPr lang="en-US" sz="1600" i="1" dirty="0" smtClean="0">
                <a:latin typeface="Times New Roman" pitchFamily="18" charset="0"/>
                <a:cs typeface="Times New Roman" pitchFamily="18" charset="0"/>
                <a:hlinkClick r:id="rId4"/>
              </a:rPr>
              <a:t>http://www.pbs.org/wgbh/nova/sheppard/</a:t>
            </a:r>
            <a:endParaRPr lang="en-US" sz="1600" i="1" dirty="0">
              <a:latin typeface="Times New Roman" pitchFamily="18" charset="0"/>
              <a:cs typeface="Times New Roman" pitchFamily="18" charset="0"/>
            </a:endParaRPr>
          </a:p>
        </p:txBody>
      </p:sp>
      <p:sp>
        <p:nvSpPr>
          <p:cNvPr id="14" name="Rectangle 13"/>
          <p:cNvSpPr/>
          <p:nvPr/>
        </p:nvSpPr>
        <p:spPr>
          <a:xfrm>
            <a:off x="228600" y="16764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35052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41148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Video Quiz</a:t>
            </a:r>
            <a:endParaRPr lang="en-US" sz="3600" dirty="0">
              <a:latin typeface="Impact" pitchFamily="34" charset="0"/>
            </a:endParaRPr>
          </a:p>
        </p:txBody>
      </p:sp>
      <p:sp>
        <p:nvSpPr>
          <p:cNvPr id="4" name="TextBox 3"/>
          <p:cNvSpPr txBox="1"/>
          <p:nvPr/>
        </p:nvSpPr>
        <p:spPr>
          <a:xfrm>
            <a:off x="152400" y="762000"/>
            <a:ext cx="8839200" cy="584775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Choose the best answer for each.</a:t>
            </a:r>
          </a:p>
          <a:p>
            <a:pPr algn="ctr"/>
            <a:endParaRPr lang="en-US" sz="2000" b="1" dirty="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1.  Who was the victim?</a:t>
            </a:r>
          </a:p>
          <a:p>
            <a:pPr>
              <a:lnSpc>
                <a:spcPct val="150000"/>
              </a:lnSpc>
            </a:pPr>
            <a:r>
              <a:rPr lang="en-US" sz="2000" dirty="0" smtClean="0">
                <a:latin typeface="Times New Roman" pitchFamily="18" charset="0"/>
                <a:cs typeface="Times New Roman" pitchFamily="18" charset="0"/>
              </a:rPr>
              <a:t>A.  Marilyn Sheppard	B. Sam Sheppard		C. Sam Sheppard, Jr.</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2. What are the keys to DNA fingerprinting?</a:t>
            </a:r>
          </a:p>
          <a:p>
            <a:pPr marL="457200" indent="-457200">
              <a:lnSpc>
                <a:spcPct val="150000"/>
              </a:lnSpc>
              <a:buAutoNum type="alphaUcPeriod"/>
            </a:pPr>
            <a:r>
              <a:rPr lang="en-US" sz="2000" dirty="0" smtClean="0">
                <a:latin typeface="Times New Roman" pitchFamily="18" charset="0"/>
                <a:cs typeface="Times New Roman" pitchFamily="18" charset="0"/>
              </a:rPr>
              <a:t>Chromosomes	B. Alleles		C. Nitrogen bases</a:t>
            </a:r>
          </a:p>
          <a:p>
            <a:pPr>
              <a:lnSpc>
                <a:spcPct val="150000"/>
              </a:lnSpc>
            </a:pPr>
            <a:endParaRPr lang="en-US" sz="2000" dirty="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 Where did the scientist get the sample of DNA for Marilyn Sheppard?</a:t>
            </a:r>
          </a:p>
          <a:p>
            <a:pPr>
              <a:lnSpc>
                <a:spcPct val="150000"/>
              </a:lnSpc>
            </a:pPr>
            <a:r>
              <a:rPr lang="en-US" sz="2000" dirty="0" smtClean="0">
                <a:latin typeface="Times New Roman" pitchFamily="18" charset="0"/>
                <a:cs typeface="Times New Roman" pitchFamily="18" charset="0"/>
              </a:rPr>
              <a:t>A.  Hair			B.  Skin			C.  Fingernail</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 Whose blood was found in the blood trail?</a:t>
            </a:r>
          </a:p>
          <a:p>
            <a:pPr>
              <a:lnSpc>
                <a:spcPct val="150000"/>
              </a:lnSpc>
            </a:pPr>
            <a:r>
              <a:rPr lang="en-US" sz="2000" dirty="0" smtClean="0">
                <a:latin typeface="Times New Roman" pitchFamily="18" charset="0"/>
                <a:cs typeface="Times New Roman" pitchFamily="18" charset="0"/>
              </a:rPr>
              <a:t>A.  Marilyn Sheppard	B. Sam Sheppard		C. Neither</a:t>
            </a:r>
          </a:p>
        </p:txBody>
      </p:sp>
      <p:sp>
        <p:nvSpPr>
          <p:cNvPr id="6" name="Rectangle 5"/>
          <p:cNvSpPr/>
          <p:nvPr/>
        </p:nvSpPr>
        <p:spPr>
          <a:xfrm>
            <a:off x="177084" y="2005884"/>
            <a:ext cx="2438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69842" y="3403242"/>
            <a:ext cx="1295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4761963"/>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146442"/>
            <a:ext cx="1371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614</Words>
  <Application>Microsoft Office PowerPoint</Application>
  <PresentationFormat>On-screen Show (4:3)</PresentationFormat>
  <Paragraphs>85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00, 00</cp:lastModifiedBy>
  <cp:revision>38</cp:revision>
  <dcterms:created xsi:type="dcterms:W3CDTF">2010-07-06T03:32:00Z</dcterms:created>
  <dcterms:modified xsi:type="dcterms:W3CDTF">2016-01-07T17:30:38Z</dcterms:modified>
</cp:coreProperties>
</file>